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38FA677E-E02B-4F2B-8657-78B1718100C0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44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6" autoAdjust="0"/>
  </p:normalViewPr>
  <p:slideViewPr>
    <p:cSldViewPr>
      <p:cViewPr>
        <p:scale>
          <a:sx n="100" d="100"/>
          <a:sy n="100" d="100"/>
        </p:scale>
        <p:origin x="-204" y="2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EC36D5-3FF6-44F6-8A56-FBE6F2F969E1}" type="datetimeFigureOut">
              <a:rPr lang="fr-CA" smtClean="0"/>
              <a:t>20/mai/2018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09E1A-DC43-4706-805D-A68F2C6FAA42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98975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609E1A-DC43-4706-805D-A68F2C6FAA42}" type="slidenum">
              <a:rPr lang="fr-CA" smtClean="0"/>
              <a:t>1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983973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609E1A-DC43-4706-805D-A68F2C6FAA42}" type="slidenum">
              <a:rPr lang="fr-CA" smtClean="0"/>
              <a:t>4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90496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406020"/>
            <a:ext cx="6172199" cy="2251579"/>
          </a:xfrm>
        </p:spPr>
        <p:txBody>
          <a:bodyPr lIns="0" rIns="0" anchor="t">
            <a:noAutofit/>
          </a:bodyPr>
          <a:lstStyle>
            <a:lvl1pPr>
              <a:defRPr sz="6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905864"/>
            <a:ext cx="6172200" cy="1123336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12DBB-ACAF-44B8-92B0-11D2D81277B3}" type="datetime1">
              <a:rPr lang="en-US" smtClean="0"/>
              <a:pPr/>
              <a:t>5/20/2018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1554480"/>
            <a:ext cx="4222308" cy="388620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F2355-FE8C-4319-AEAA-177477E9C050}" type="datetime1">
              <a:rPr lang="en-US" smtClean="0"/>
              <a:pPr/>
              <a:t>5/20/2018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9848" y="1554480"/>
            <a:ext cx="2075688" cy="38862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6432" y="1554480"/>
            <a:ext cx="4224528" cy="3886200"/>
          </a:xfrm>
        </p:spPr>
        <p:txBody>
          <a:bodyPr vert="eaVer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50B90-DDF2-42F6-8146-5C5C20AAC0FD}" type="datetime1">
              <a:rPr lang="en-US" smtClean="0"/>
              <a:pPr/>
              <a:t>5/20/2018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A13FD-3395-4121-B0FC-EF245577403F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456432" y="1545336"/>
            <a:ext cx="4224528" cy="38862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F9948E8-D66E-4B79-AB42-A710227649D6}" type="datetime1">
              <a:rPr lang="en-US" smtClean="0"/>
              <a:pPr/>
              <a:t>5/20/2018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472184"/>
            <a:ext cx="6172200" cy="2130552"/>
          </a:xfrm>
        </p:spPr>
        <p:txBody>
          <a:bodyPr anchor="t">
            <a:noAutofit/>
          </a:bodyPr>
          <a:lstStyle>
            <a:lvl1pPr algn="l">
              <a:defRPr sz="4800" b="1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3886200"/>
            <a:ext cx="6172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FB4A5-83C2-40AB-851E-9C7C0F476288}" type="datetime1">
              <a:rPr lang="en-US" smtClean="0"/>
              <a:pPr/>
              <a:t>5/20/2018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6325" cy="1066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86998" y="1915859"/>
            <a:ext cx="3646966" cy="28814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754" y="1915881"/>
            <a:ext cx="3639311" cy="288139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FB4A5-83C2-40AB-851E-9C7C0F476288}" type="datetime1">
              <a:rPr lang="en-US" smtClean="0"/>
              <a:pPr/>
              <a:t>5/20/2018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r>
              <a:rPr lang="en-US" smtClean="0"/>
              <a:t>asdf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5734" cy="1066799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916113"/>
            <a:ext cx="3638550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860676"/>
            <a:ext cx="3638550" cy="288289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5" y="1916113"/>
            <a:ext cx="3660775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6" y="2860676"/>
            <a:ext cx="3651250" cy="28829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FB4A5-83C2-40AB-851E-9C7C0F476288}" type="datetime1">
              <a:rPr lang="en-US" smtClean="0"/>
              <a:pPr/>
              <a:t>5/20/2018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r>
              <a:rPr lang="en-US" smtClean="0"/>
              <a:t>asdf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162800" y="1551543"/>
            <a:ext cx="1828800" cy="365125"/>
          </a:xfrm>
        </p:spPr>
        <p:txBody>
          <a:bodyPr/>
          <a:lstStyle/>
          <a:p>
            <a:fld id="{BCA935AB-7D8C-42E8-9663-DE05755A2BA2}" type="datetime1">
              <a:rPr lang="en-US" smtClean="0"/>
              <a:pPr/>
              <a:t>5/20/2018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A3F0-5520-4A23-BFAC-8610E3DCF093}" type="datetime1">
              <a:rPr lang="en-US" smtClean="0"/>
              <a:pPr/>
              <a:t>5/20/2018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450" y="1920876"/>
            <a:ext cx="3654425" cy="288924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6425"/>
            <a:ext cx="3629025" cy="1041400"/>
          </a:xfrm>
        </p:spPr>
        <p:txBody>
          <a:bodyPr anchor="t">
            <a:normAutofit/>
          </a:bodyPr>
          <a:lstStyle>
            <a:lvl1pPr algn="l">
              <a:defRPr sz="1800" b="1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920875"/>
            <a:ext cx="3629025" cy="18129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FB4A5-83C2-40AB-851E-9C7C0F476288}" type="datetime1">
              <a:rPr lang="en-US" smtClean="0"/>
              <a:pPr/>
              <a:t>5/20/2018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r>
              <a:rPr lang="en-US" smtClean="0"/>
              <a:t>asdf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0074"/>
            <a:ext cx="2074862" cy="1981201"/>
          </a:xfrm>
          <a:ln>
            <a:noFill/>
          </a:ln>
        </p:spPr>
        <p:txBody>
          <a:bodyPr anchor="t">
            <a:normAutofit/>
          </a:bodyPr>
          <a:lstStyle>
            <a:lvl1pPr algn="l">
              <a:defRPr sz="1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3862" y="1650999"/>
            <a:ext cx="5627687" cy="42207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3862" y="614363"/>
            <a:ext cx="3741738" cy="90963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FB4A5-83C2-40AB-851E-9C7C0F476288}" type="datetime1">
              <a:rPr lang="en-US" smtClean="0"/>
              <a:pPr/>
              <a:t>5/20/2018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r>
              <a:rPr lang="en-US" smtClean="0"/>
              <a:t>asdf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80000"/>
                <a:lumMod val="100000"/>
              </a:schemeClr>
            </a:gs>
            <a:gs pos="0">
              <a:srgbClr val="25445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1554480"/>
            <a:ext cx="2073348" cy="197946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1547036"/>
            <a:ext cx="4222308" cy="38862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189468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FB4A5-83C2-40AB-851E-9C7C0F476288}" type="datetime1">
              <a:rPr lang="en-US" smtClean="0"/>
              <a:pPr/>
              <a:t>5/20/2018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9848" y="6356350"/>
            <a:ext cx="510235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asdf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59752" y="6356350"/>
            <a:ext cx="113768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7D83A-55DF-465A-8BAC-990E7A5BFAE5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spcBef>
          <a:spcPct val="0"/>
        </a:spcBef>
        <a:buNone/>
        <a:defRPr sz="1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12DBB-ACAF-44B8-92B0-11D2D81277B3}" type="datetime1">
              <a:rPr lang="en-US" smtClean="0"/>
              <a:pPr/>
              <a:t>5/20/2018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19572" y="543654"/>
            <a:ext cx="77768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fr-CA" sz="32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53235" y="220488"/>
            <a:ext cx="79095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A" sz="3600" b="1" u="sng" dirty="0"/>
              <a:t>Approchons-nous du trône de la grâce</a:t>
            </a:r>
            <a:r>
              <a:rPr lang="fr-CA" sz="3600" b="1" dirty="0"/>
              <a:t>! </a:t>
            </a:r>
            <a:endParaRPr lang="fr-CA" sz="3600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963385"/>
            <a:ext cx="4380906" cy="2444587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541" y="3191247"/>
            <a:ext cx="5219280" cy="3171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300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A3F0-5520-4A23-BFAC-8610E3DCF093}" type="datetime1">
              <a:rPr lang="en-US" smtClean="0"/>
              <a:pPr/>
              <a:t>5/20/2018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51520" y="418803"/>
            <a:ext cx="856895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A" sz="3200" b="1" dirty="0" err="1">
                <a:solidFill>
                  <a:srgbClr val="FFFF00"/>
                </a:solidFill>
              </a:rPr>
              <a:t>Héb</a:t>
            </a:r>
            <a:r>
              <a:rPr lang="fr-CA" sz="3200" b="1" dirty="0">
                <a:solidFill>
                  <a:srgbClr val="FFFF00"/>
                </a:solidFill>
              </a:rPr>
              <a:t>. 4:14  </a:t>
            </a:r>
            <a:r>
              <a:rPr lang="fr-CA" sz="3200" b="1" dirty="0"/>
              <a:t>Ainsi puisque </a:t>
            </a:r>
            <a:r>
              <a:rPr lang="fr-CA" sz="3200" b="1" dirty="0">
                <a:solidFill>
                  <a:srgbClr val="FFC000"/>
                </a:solidFill>
              </a:rPr>
              <a:t>nous avons en Jésus</a:t>
            </a:r>
            <a:r>
              <a:rPr lang="fr-CA" sz="3200" b="1" dirty="0"/>
              <a:t>, le Fils de Dieu, un grand-prêtre si éminent qui a traversé les cieux pour pénétrer jusque dans la présence même de Dieu, demeurons fermement attachés à la foi que nous professons et confessons-la fidèlement</a:t>
            </a:r>
            <a:r>
              <a:rPr lang="fr-CA" sz="2800" dirty="0"/>
              <a:t>. </a:t>
            </a:r>
            <a:endParaRPr lang="fr-CA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3522519"/>
            <a:ext cx="4464496" cy="2960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4208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A3F0-5520-4A23-BFAC-8610E3DCF093}" type="datetime1">
              <a:rPr lang="en-US" smtClean="0"/>
              <a:pPr/>
              <a:t>5/20/2018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95536" y="404664"/>
            <a:ext cx="835292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A" sz="3200" b="1" dirty="0" err="1">
                <a:solidFill>
                  <a:srgbClr val="FFFF00"/>
                </a:solidFill>
              </a:rPr>
              <a:t>Héb</a:t>
            </a:r>
            <a:r>
              <a:rPr lang="fr-CA" sz="3200" b="1" dirty="0">
                <a:solidFill>
                  <a:srgbClr val="FFFF00"/>
                </a:solidFill>
              </a:rPr>
              <a:t>. </a:t>
            </a:r>
            <a:r>
              <a:rPr lang="fr-CA" sz="3200" b="1" dirty="0" smtClean="0">
                <a:solidFill>
                  <a:srgbClr val="FFFF00"/>
                </a:solidFill>
              </a:rPr>
              <a:t>4:15</a:t>
            </a:r>
            <a:r>
              <a:rPr lang="fr-CA" sz="3200" dirty="0" smtClean="0"/>
              <a:t>  </a:t>
            </a:r>
            <a:r>
              <a:rPr lang="fr-CA" sz="3200" dirty="0"/>
              <a:t>En effet, </a:t>
            </a:r>
            <a:r>
              <a:rPr lang="fr-CA" sz="3200" b="1" i="1" u="sng" dirty="0">
                <a:solidFill>
                  <a:srgbClr val="FFC000"/>
                </a:solidFill>
              </a:rPr>
              <a:t>notre grand-prêtre n’est pas incapable de comprendre nos faiblesses et de sympathiser avec nous</a:t>
            </a:r>
            <a:r>
              <a:rPr lang="fr-CA" sz="3200" dirty="0">
                <a:solidFill>
                  <a:srgbClr val="FFC000"/>
                </a:solidFill>
              </a:rPr>
              <a:t>. </a:t>
            </a:r>
            <a:r>
              <a:rPr lang="fr-CA" sz="3200" dirty="0"/>
              <a:t>Au contraire, </a:t>
            </a:r>
            <a:r>
              <a:rPr lang="fr-CA" sz="3200" b="1" dirty="0"/>
              <a:t>il a connu toutes nos épreuves</a:t>
            </a:r>
            <a:r>
              <a:rPr lang="fr-CA" sz="3200" dirty="0"/>
              <a:t> : </a:t>
            </a:r>
            <a:r>
              <a:rPr lang="fr-CA" sz="3200" b="1" u="sng" dirty="0"/>
              <a:t>à tous égards</a:t>
            </a:r>
            <a:r>
              <a:rPr lang="fr-CA" sz="3200" u="sng" dirty="0"/>
              <a:t>, </a:t>
            </a:r>
            <a:r>
              <a:rPr lang="fr-CA" sz="3200" b="1" u="sng" dirty="0"/>
              <a:t>il a été soumis absolument aux mêmes tentations que nous</a:t>
            </a:r>
            <a:r>
              <a:rPr lang="fr-CA" sz="3200" dirty="0"/>
              <a:t> — et pourtant, </a:t>
            </a:r>
            <a:r>
              <a:rPr lang="fr-CA" sz="3200" b="1" u="sng" dirty="0"/>
              <a:t>il est resté sans péché</a:t>
            </a:r>
            <a:r>
              <a:rPr lang="fr-CA" sz="3200" dirty="0"/>
              <a:t>. 16  </a:t>
            </a:r>
            <a:r>
              <a:rPr lang="fr-CA" sz="3200" b="1" u="sng" dirty="0">
                <a:solidFill>
                  <a:srgbClr val="FFC000"/>
                </a:solidFill>
              </a:rPr>
              <a:t>Approchons-nous donc de son trône de grâce</a:t>
            </a:r>
            <a:r>
              <a:rPr lang="fr-CA" sz="3200" dirty="0"/>
              <a:t> avec une grande confiance, avec une libre et joyeuse assurance. </a:t>
            </a:r>
            <a:r>
              <a:rPr lang="fr-CA" sz="3200" b="1" i="1" u="sng" dirty="0">
                <a:solidFill>
                  <a:srgbClr val="FFC000"/>
                </a:solidFill>
              </a:rPr>
              <a:t>Dieu nous témoignera sa bonté et sa grâce, et nous obtiendrons le secours nécessaire au bon moment</a:t>
            </a:r>
            <a:r>
              <a:rPr lang="fr-CA" sz="3200" dirty="0"/>
              <a:t>. </a:t>
            </a:r>
            <a:r>
              <a:rPr lang="fr-CA" dirty="0"/>
              <a:t>PV</a:t>
            </a:r>
          </a:p>
        </p:txBody>
      </p:sp>
    </p:spTree>
    <p:extLst>
      <p:ext uri="{BB962C8B-B14F-4D97-AF65-F5344CB8AC3E}">
        <p14:creationId xmlns:p14="http://schemas.microsoft.com/office/powerpoint/2010/main" val="3584386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A3F0-5520-4A23-BFAC-8610E3DCF093}" type="datetime1">
              <a:rPr lang="en-US" smtClean="0"/>
              <a:pPr/>
              <a:t>5/20/2018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07157" y="1268760"/>
            <a:ext cx="813690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A" sz="3600" b="1" dirty="0"/>
              <a:t>Seigneur, si tu avais été ici, mon frère ne serait pas mort. </a:t>
            </a:r>
            <a:r>
              <a:rPr lang="fr-CA" sz="3600" b="1" u="sng" dirty="0">
                <a:solidFill>
                  <a:srgbClr val="FFC000"/>
                </a:solidFill>
              </a:rPr>
              <a:t>Jésus, la voyant pleurer</a:t>
            </a:r>
            <a:r>
              <a:rPr lang="fr-CA" sz="3600" b="1" dirty="0"/>
              <a:t>, elle et les Juifs qui étaient venus avec elle</a:t>
            </a:r>
            <a:r>
              <a:rPr lang="fr-CA" sz="3600" b="1" u="sng" dirty="0"/>
              <a:t>, </a:t>
            </a:r>
            <a:r>
              <a:rPr lang="fr-CA" sz="3600" b="1" u="sng" dirty="0">
                <a:solidFill>
                  <a:srgbClr val="FFC000"/>
                </a:solidFill>
              </a:rPr>
              <a:t>frémit en son esprit, et fut tout ému</a:t>
            </a:r>
            <a:r>
              <a:rPr lang="fr-CA" sz="3600" b="1" dirty="0"/>
              <a:t>… 35  </a:t>
            </a:r>
            <a:r>
              <a:rPr lang="fr-CA" sz="3600" b="1" u="sng" dirty="0">
                <a:solidFill>
                  <a:srgbClr val="FFC000"/>
                </a:solidFill>
              </a:rPr>
              <a:t>Jésus pleura</a:t>
            </a:r>
            <a:r>
              <a:rPr lang="fr-CA" sz="3600" b="1" dirty="0"/>
              <a:t>.    </a:t>
            </a:r>
            <a:r>
              <a:rPr lang="fr-CA" sz="3200" dirty="0"/>
              <a:t> </a:t>
            </a:r>
            <a:r>
              <a:rPr lang="fr-CA" sz="2400" b="1" dirty="0">
                <a:solidFill>
                  <a:srgbClr val="FFFF00"/>
                </a:solidFill>
              </a:rPr>
              <a:t>Jean 11:32-33,35</a:t>
            </a:r>
            <a:r>
              <a:rPr lang="fr-CA" sz="3200" b="1" dirty="0"/>
              <a:t>. </a:t>
            </a:r>
            <a:endParaRPr lang="fr-CA" sz="3200" dirty="0"/>
          </a:p>
        </p:txBody>
      </p:sp>
      <p:sp>
        <p:nvSpPr>
          <p:cNvPr id="6" name="Rectangle 5"/>
          <p:cNvSpPr/>
          <p:nvPr/>
        </p:nvSpPr>
        <p:spPr>
          <a:xfrm>
            <a:off x="507157" y="4437112"/>
            <a:ext cx="81369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CA" sz="3600" b="1" dirty="0"/>
              <a:t>Approchons-nous donc du trône du Dieu de grâce </a:t>
            </a:r>
            <a:r>
              <a:rPr lang="fr-CA" sz="3600" b="1" u="sng" dirty="0">
                <a:solidFill>
                  <a:srgbClr val="FFC000"/>
                </a:solidFill>
              </a:rPr>
              <a:t>avec une pleine assurance</a:t>
            </a:r>
            <a:r>
              <a:rPr lang="fr-CA" sz="3600" dirty="0" smtClean="0"/>
              <a:t>! </a:t>
            </a:r>
            <a:r>
              <a:rPr lang="fr-CA" sz="2400" b="1" dirty="0">
                <a:solidFill>
                  <a:srgbClr val="FFFF00"/>
                </a:solidFill>
              </a:rPr>
              <a:t>Hébreux 4:16</a:t>
            </a:r>
            <a:r>
              <a:rPr lang="fr-CA" sz="2400" dirty="0" smtClean="0">
                <a:solidFill>
                  <a:srgbClr val="FFFF00"/>
                </a:solidFill>
              </a:rPr>
              <a:t> </a:t>
            </a:r>
            <a:endParaRPr lang="fr-CA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5503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A3F0-5520-4A23-BFAC-8610E3DCF093}" type="datetime1">
              <a:rPr lang="en-US" smtClean="0"/>
              <a:pPr/>
              <a:t>5/20/2018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9552" y="620688"/>
            <a:ext cx="806489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A" sz="3200" dirty="0"/>
              <a:t>«Il a pénétré </a:t>
            </a:r>
            <a:r>
              <a:rPr lang="fr-CA" sz="3200" b="1" u="sng" dirty="0">
                <a:solidFill>
                  <a:srgbClr val="FFFF00"/>
                </a:solidFill>
              </a:rPr>
              <a:t>une fois pour toutes dans le sanctuaire</a:t>
            </a:r>
            <a:r>
              <a:rPr lang="fr-CA" sz="3200" dirty="0"/>
              <a:t> ; il y a offert, non le sang de boucs ou de veaux, mais son propre sang. </a:t>
            </a:r>
            <a:r>
              <a:rPr lang="fr-CA" sz="3200" b="1" dirty="0">
                <a:solidFill>
                  <a:srgbClr val="FFFF00"/>
                </a:solidFill>
              </a:rPr>
              <a:t>Il nous a ainsi acquis un salut éternel</a:t>
            </a:r>
            <a:r>
              <a:rPr lang="fr-CA" sz="3200" dirty="0"/>
              <a:t>» </a:t>
            </a:r>
            <a:r>
              <a:rPr lang="fr-CA" b="1" dirty="0">
                <a:solidFill>
                  <a:srgbClr val="FFC000"/>
                </a:solidFill>
              </a:rPr>
              <a:t>Hébreux 9:12</a:t>
            </a:r>
            <a:endParaRPr lang="fr-CA" dirty="0">
              <a:solidFill>
                <a:srgbClr val="FFC00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360" y="2996952"/>
            <a:ext cx="5219280" cy="3171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10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A3F0-5520-4A23-BFAC-8610E3DCF093}" type="datetime1">
              <a:rPr lang="en-US" smtClean="0"/>
              <a:pPr/>
              <a:t>5/20/2018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95536" y="2420888"/>
            <a:ext cx="828092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A" sz="2800" b="1" dirty="0">
                <a:solidFill>
                  <a:srgbClr val="FFFF00"/>
                </a:solidFill>
              </a:rPr>
              <a:t>Tite </a:t>
            </a:r>
            <a:r>
              <a:rPr lang="fr-CA" sz="2800" b="1" dirty="0" smtClean="0">
                <a:solidFill>
                  <a:srgbClr val="FFFF00"/>
                </a:solidFill>
              </a:rPr>
              <a:t>3:</a:t>
            </a:r>
            <a:r>
              <a:rPr lang="fr-CA" sz="2800" b="1" dirty="0">
                <a:solidFill>
                  <a:srgbClr val="FFFF00"/>
                </a:solidFill>
              </a:rPr>
              <a:t>5 </a:t>
            </a:r>
            <a:r>
              <a:rPr lang="fr-CA" sz="2800" b="1" dirty="0"/>
              <a:t>Ce ne sont certes ni nos mérites ni notre moralité qui ont poussé Dieu à intervenir. Il n’a pas regardé si nous avions accompli les œuvres exigées par ce qui est juste, mais, s’inspirant de sa seule bonté, il nous a sauvés en nous faisant passer par le bain purificateur de la nouvelle naissance, c’est-à-dire en nous renouvelant par le Saint- Esprit. 6 Cet Esprit, il l’a répandu généreusement sur nous par Jésus-Christ notre Sauveur</a:t>
            </a:r>
            <a:r>
              <a:rPr lang="fr-CA" sz="2800" dirty="0"/>
              <a:t>. </a:t>
            </a:r>
            <a:r>
              <a:rPr lang="fr-CA" sz="2800" dirty="0" smtClean="0"/>
              <a:t> </a:t>
            </a:r>
            <a:endParaRPr lang="fr-CA" sz="2800" dirty="0"/>
          </a:p>
        </p:txBody>
      </p:sp>
      <p:sp>
        <p:nvSpPr>
          <p:cNvPr id="6" name="Rectangle 5"/>
          <p:cNvSpPr/>
          <p:nvPr/>
        </p:nvSpPr>
        <p:spPr>
          <a:xfrm>
            <a:off x="467544" y="316974"/>
            <a:ext cx="828092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A" sz="2800" b="1" dirty="0"/>
              <a:t>Depuis que Jésus s’est offert en sacrifice il y a plus de 2000 ans, </a:t>
            </a:r>
            <a:r>
              <a:rPr lang="fr-CA" sz="2800" b="1" u="sng" dirty="0">
                <a:solidFill>
                  <a:srgbClr val="FFC000"/>
                </a:solidFill>
              </a:rPr>
              <a:t>le trône du jugement de Dieu a été littéralement transformé en trône de grâce</a:t>
            </a:r>
            <a:r>
              <a:rPr lang="fr-CA" sz="2800" b="1" dirty="0">
                <a:solidFill>
                  <a:srgbClr val="FFC000"/>
                </a:solidFill>
              </a:rPr>
              <a:t> </a:t>
            </a:r>
            <a:r>
              <a:rPr lang="fr-CA" sz="2800" b="1" dirty="0"/>
              <a:t>pour tous ceux qui croient en lui. </a:t>
            </a:r>
          </a:p>
        </p:txBody>
      </p:sp>
    </p:spTree>
    <p:extLst>
      <p:ext uri="{BB962C8B-B14F-4D97-AF65-F5344CB8AC3E}">
        <p14:creationId xmlns:p14="http://schemas.microsoft.com/office/powerpoint/2010/main" val="1244109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A3F0-5520-4A23-BFAC-8610E3DCF093}" type="datetime1">
              <a:rPr lang="en-US" smtClean="0"/>
              <a:pPr/>
              <a:t>5/20/2018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9552" y="620688"/>
            <a:ext cx="813690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A" sz="3200" b="1" dirty="0" smtClean="0">
                <a:solidFill>
                  <a:srgbClr val="FFFF00"/>
                </a:solidFill>
              </a:rPr>
              <a:t>Tite 3:7 </a:t>
            </a:r>
            <a:r>
              <a:rPr lang="fr-CA" sz="3200" dirty="0"/>
              <a:t>Ainsi, </a:t>
            </a:r>
            <a:r>
              <a:rPr lang="fr-CA" sz="3200" b="1" u="sng" dirty="0">
                <a:solidFill>
                  <a:srgbClr val="FFC000"/>
                </a:solidFill>
              </a:rPr>
              <a:t>c’est par sa grâce que nous avons été déclarés justes</a:t>
            </a:r>
            <a:r>
              <a:rPr lang="fr-CA" sz="3200" b="1" dirty="0">
                <a:solidFill>
                  <a:srgbClr val="FFC000"/>
                </a:solidFill>
              </a:rPr>
              <a:t>. </a:t>
            </a:r>
            <a:r>
              <a:rPr lang="fr-CA" sz="3200" b="1" u="sng" dirty="0">
                <a:solidFill>
                  <a:srgbClr val="FFC000"/>
                </a:solidFill>
              </a:rPr>
              <a:t>Nous sommes donc maintenant considérés comme si nous avions toujours satisfait aux exigences de la justice divine</a:t>
            </a:r>
            <a:r>
              <a:rPr lang="fr-CA" sz="3200" dirty="0"/>
              <a:t>. Du même coup, nous sommes devenus ses héritiers, promis à une vie qui ne finira jamais. Oui, telle est notre espérance ! 8 </a:t>
            </a:r>
            <a:r>
              <a:rPr lang="fr-CA" sz="3200" b="1" dirty="0">
                <a:solidFill>
                  <a:srgbClr val="FFC000"/>
                </a:solidFill>
              </a:rPr>
              <a:t>Ce sont là des paroles sûres.</a:t>
            </a:r>
            <a:r>
              <a:rPr lang="fr-CA" sz="3200" dirty="0"/>
              <a:t> </a:t>
            </a:r>
            <a:r>
              <a:rPr lang="fr-CA" sz="3200" b="1" dirty="0">
                <a:solidFill>
                  <a:srgbClr val="FFC000"/>
                </a:solidFill>
              </a:rPr>
              <a:t>C’est un message entièrement digne de foi</a:t>
            </a:r>
            <a:r>
              <a:rPr lang="fr-CA" sz="3200" dirty="0"/>
              <a:t> et je veux que tu l’attestes avec une entière conviction.»</a:t>
            </a:r>
          </a:p>
        </p:txBody>
      </p:sp>
    </p:spTree>
    <p:extLst>
      <p:ext uri="{BB962C8B-B14F-4D97-AF65-F5344CB8AC3E}">
        <p14:creationId xmlns:p14="http://schemas.microsoft.com/office/powerpoint/2010/main" val="188087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A3F0-5520-4A23-BFAC-8610E3DCF093}" type="datetime1">
              <a:rPr lang="en-US" smtClean="0"/>
              <a:pPr/>
              <a:t>5/20/2018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asdf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7D83A-55DF-465A-8BAC-990E7A5BFAE5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67544" y="476672"/>
            <a:ext cx="835292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CA" sz="2800" b="1" dirty="0">
                <a:solidFill>
                  <a:srgbClr val="FFFF00"/>
                </a:solidFill>
              </a:rPr>
              <a:t>Esaïe 63:9  </a:t>
            </a:r>
            <a:r>
              <a:rPr lang="fr-CA" sz="2800" b="1" u="sng" dirty="0">
                <a:solidFill>
                  <a:srgbClr val="FFC000"/>
                </a:solidFill>
              </a:rPr>
              <a:t>Dans toutes leurs détresses, il a souffert avec eux</a:t>
            </a:r>
            <a:r>
              <a:rPr lang="fr-CA" sz="2800" b="1" dirty="0"/>
              <a:t>, et l’ange qui est devant lui les a sauvés. C’est lui-même qui les a rachetés, dans son amour et sa compassion, et constamment, par le passé, </a:t>
            </a:r>
            <a:r>
              <a:rPr lang="fr-CA" sz="2800" b="1" u="sng" dirty="0">
                <a:solidFill>
                  <a:srgbClr val="FFFF00"/>
                </a:solidFill>
              </a:rPr>
              <a:t>il les a soutenus et portés</a:t>
            </a:r>
            <a:r>
              <a:rPr lang="fr-CA" sz="2800" b="1" dirty="0">
                <a:solidFill>
                  <a:srgbClr val="FFFF00"/>
                </a:solidFill>
              </a:rPr>
              <a:t>.</a:t>
            </a:r>
            <a:r>
              <a:rPr lang="fr-CA" sz="2800" b="1" dirty="0"/>
              <a:t> Lsg21    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3212976"/>
            <a:ext cx="5544616" cy="2915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204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salon">
      <a:dk1>
        <a:srgbClr val="3F3F3F"/>
      </a:dk1>
      <a:lt1>
        <a:srgbClr val="FFFFFF"/>
      </a:lt1>
      <a:dk2>
        <a:srgbClr val="7DAFC3"/>
      </a:dk2>
      <a:lt2>
        <a:srgbClr val="E5E4DF"/>
      </a:lt2>
      <a:accent1>
        <a:srgbClr val="7C959A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79A4"/>
      </a:hlink>
      <a:folHlink>
        <a:srgbClr val="595959"/>
      </a:folHlink>
    </a:clrScheme>
    <a:fontScheme name="salon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alo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300000"/>
              </a:schemeClr>
            </a:gs>
            <a:gs pos="35000">
              <a:schemeClr val="phClr">
                <a:tint val="45000"/>
                <a:satMod val="300000"/>
              </a:schemeClr>
            </a:gs>
            <a:gs pos="69000">
              <a:schemeClr val="phClr">
                <a:tint val="45000"/>
                <a:satMod val="350000"/>
              </a:schemeClr>
            </a:gs>
            <a:gs pos="100000">
              <a:schemeClr val="phClr">
                <a:tint val="60000"/>
                <a:satMod val="350000"/>
              </a:schemeClr>
            </a:gs>
          </a:gsLst>
          <a:path path="circle">
            <a:fillToRect l="50000" t="50000" r="100000" b="100000"/>
          </a:path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38475" cap="flat" cmpd="sng" algn="ctr">
          <a:solidFill>
            <a:schemeClr val="phClr"/>
          </a:solidFill>
          <a:prstDash val="solid"/>
        </a:ln>
        <a:ln w="548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4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>
              <a:rot lat="0" lon="0" rev="3600000"/>
            </a:lightRig>
          </a:scene3d>
          <a:sp3d contourW="31750" prstMaterial="flat">
            <a:bevelT w="127000" h="254000" prst="angle"/>
            <a:contourClr>
              <a:schemeClr val="phClr">
                <a:shade val="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20000">
              <a:schemeClr val="phClr">
                <a:tint val="80000"/>
                <a:lumMod val="100000"/>
              </a:schemeClr>
            </a:gs>
            <a:gs pos="100000">
              <a:schemeClr val="phClr">
                <a:tint val="100000"/>
                <a:lumMod val="80000"/>
              </a:schemeClr>
            </a:gs>
          </a:gsLst>
          <a:path path="circle">
            <a:fillToRect l="50000" t="20000" r="100000" b="100000"/>
          </a:path>
        </a:gradFill>
        <a:gradFill rotWithShape="1">
          <a:gsLst>
            <a:gs pos="0">
              <a:schemeClr val="phClr">
                <a:tint val="100000"/>
                <a:lumMod val="100000"/>
              </a:schemeClr>
            </a:gs>
            <a:gs pos="100000">
              <a:schemeClr val="phClr">
                <a:shade val="100000"/>
                <a:lumMod val="60000"/>
              </a:schemeClr>
            </a:gs>
          </a:gsLst>
          <a:path path="circle">
            <a:fillToRect l="50000" t="2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754</TotalTime>
  <Words>416</Words>
  <Application>Microsoft Office PowerPoint</Application>
  <PresentationFormat>Affichage à l'écran (4:3)</PresentationFormat>
  <Paragraphs>36</Paragraphs>
  <Slides>8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Default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Luc</cp:lastModifiedBy>
  <cp:revision>59</cp:revision>
  <dcterms:created xsi:type="dcterms:W3CDTF">2014-10-11T19:27:41Z</dcterms:created>
  <dcterms:modified xsi:type="dcterms:W3CDTF">2018-05-20T11:47:44Z</dcterms:modified>
</cp:coreProperties>
</file>