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38FA677E-E02B-4F2B-8657-78B1718100C0}">
          <p14:sldIdLst>
            <p14:sldId id="256"/>
            <p14:sldId id="257"/>
            <p14:sldId id="258"/>
            <p14:sldId id="259"/>
            <p14:sldId id="260"/>
            <p14:sldId id="261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544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636" autoAdjust="0"/>
  </p:normalViewPr>
  <p:slideViewPr>
    <p:cSldViewPr>
      <p:cViewPr>
        <p:scale>
          <a:sx n="100" d="100"/>
          <a:sy n="100" d="100"/>
        </p:scale>
        <p:origin x="-204" y="2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EC36D5-3FF6-44F6-8A56-FBE6F2F969E1}" type="datetimeFigureOut">
              <a:rPr lang="fr-CA" smtClean="0"/>
              <a:t>15/avr.2018</a:t>
            </a:fld>
            <a:endParaRPr lang="fr-CA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A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609E1A-DC43-4706-805D-A68F2C6FAA4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0989757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609E1A-DC43-4706-805D-A68F2C6FAA42}" type="slidenum">
              <a:rPr lang="fr-CA" smtClean="0"/>
              <a:t>1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983973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1406020"/>
            <a:ext cx="6172199" cy="2251579"/>
          </a:xfrm>
        </p:spPr>
        <p:txBody>
          <a:bodyPr lIns="0" rIns="0" anchor="t">
            <a:noAutofit/>
          </a:bodyPr>
          <a:lstStyle>
            <a:lvl1pPr>
              <a:defRPr sz="66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3905864"/>
            <a:ext cx="6172200" cy="1123336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12DBB-ACAF-44B8-92B0-11D2D81277B3}" type="datetime1">
              <a:rPr lang="en-US" smtClean="0"/>
              <a:pPr/>
              <a:t>4/15/2018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827D83A-55DF-465A-8BAC-990E7A5BFAE5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asdf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54400" y="1554480"/>
            <a:ext cx="4222308" cy="3886202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F2355-FE8C-4319-AEAA-177477E9C050}" type="datetime1">
              <a:rPr lang="en-US" smtClean="0"/>
              <a:pPr/>
              <a:t>4/15/2018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asdf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7D83A-55DF-465A-8BAC-990E7A5BFAE5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69848" y="1554480"/>
            <a:ext cx="2075688" cy="3886200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56432" y="1554480"/>
            <a:ext cx="4224528" cy="3886200"/>
          </a:xfrm>
        </p:spPr>
        <p:txBody>
          <a:bodyPr vert="eaVer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50B90-DDF2-42F6-8146-5C5C20AAC0FD}" type="datetime1">
              <a:rPr lang="en-US" smtClean="0"/>
              <a:pPr/>
              <a:t>4/15/2018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asdf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A13FD-3395-4121-B0FC-EF245577403F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3456432" y="1545336"/>
            <a:ext cx="4224528" cy="38862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4F9948E8-D66E-4B79-AB42-A710227649D6}" type="datetime1">
              <a:rPr lang="en-US" smtClean="0"/>
              <a:pPr/>
              <a:t>4/15/2018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827D83A-55DF-465A-8BAC-990E7A5BFAE5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smtClean="0"/>
              <a:t>asdf</a:t>
            </a:r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48" y="1472184"/>
            <a:ext cx="6172200" cy="2130552"/>
          </a:xfrm>
        </p:spPr>
        <p:txBody>
          <a:bodyPr anchor="t">
            <a:noAutofit/>
          </a:bodyPr>
          <a:lstStyle>
            <a:lvl1pPr algn="l">
              <a:defRPr sz="4800" b="1" cap="all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3886200"/>
            <a:ext cx="6172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FB4A5-83C2-40AB-851E-9C7C0F476288}" type="datetime1">
              <a:rPr lang="en-US" smtClean="0"/>
              <a:pPr/>
              <a:t>4/15/2018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827D83A-55DF-465A-8BAC-990E7A5BFAE5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asdf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9600"/>
            <a:ext cx="3616325" cy="10668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86998" y="1915859"/>
            <a:ext cx="3646966" cy="288142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6754" y="1915881"/>
            <a:ext cx="3639311" cy="288139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FB4A5-83C2-40AB-851E-9C7C0F476288}" type="datetime1">
              <a:rPr lang="en-US" smtClean="0"/>
              <a:pPr/>
              <a:t>4/15/2018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827D83A-55DF-465A-8BAC-990E7A5BFAE5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493776" y="6356350"/>
            <a:ext cx="5102352" cy="365125"/>
          </a:xfrm>
        </p:spPr>
        <p:txBody>
          <a:bodyPr/>
          <a:lstStyle/>
          <a:p>
            <a:r>
              <a:rPr lang="en-US" smtClean="0"/>
              <a:t>asdf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9600"/>
            <a:ext cx="3615734" cy="1066799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1" y="1916113"/>
            <a:ext cx="3638550" cy="646112"/>
          </a:xfrm>
        </p:spPr>
        <p:txBody>
          <a:bodyPr anchor="t">
            <a:normAutofit/>
          </a:bodyPr>
          <a:lstStyle>
            <a:lvl1pPr marL="0" indent="0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860676"/>
            <a:ext cx="3638550" cy="288289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2625" y="1916113"/>
            <a:ext cx="3660775" cy="646112"/>
          </a:xfrm>
        </p:spPr>
        <p:txBody>
          <a:bodyPr anchor="t">
            <a:normAutofit/>
          </a:bodyPr>
          <a:lstStyle>
            <a:lvl1pPr marL="0" indent="0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2626" y="2860676"/>
            <a:ext cx="3651250" cy="28829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FB4A5-83C2-40AB-851E-9C7C0F476288}" type="datetime1">
              <a:rPr lang="en-US" smtClean="0"/>
              <a:pPr/>
              <a:t>4/15/2018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827D83A-55DF-465A-8BAC-990E7A5BFAE5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493776" y="6356350"/>
            <a:ext cx="5102352" cy="365125"/>
          </a:xfrm>
        </p:spPr>
        <p:txBody>
          <a:bodyPr/>
          <a:lstStyle/>
          <a:p>
            <a:r>
              <a:rPr lang="en-US" smtClean="0"/>
              <a:t>asdf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162800" y="1551543"/>
            <a:ext cx="1828800" cy="365125"/>
          </a:xfrm>
        </p:spPr>
        <p:txBody>
          <a:bodyPr/>
          <a:lstStyle/>
          <a:p>
            <a:fld id="{BCA935AB-7D8C-42E8-9663-DE05755A2BA2}" type="datetime1">
              <a:rPr lang="en-US" smtClean="0"/>
              <a:pPr/>
              <a:t>4/15/2018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827D83A-55DF-465A-8BAC-990E7A5BFAE5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asdf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4A3F0-5520-4A23-BFAC-8610E3DCF093}" type="datetime1">
              <a:rPr lang="en-US" smtClean="0"/>
              <a:pPr/>
              <a:t>4/15/2018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asdf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7D83A-55DF-465A-8BAC-990E7A5BFAE5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450" y="1920876"/>
            <a:ext cx="3654425" cy="288924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6425"/>
            <a:ext cx="3629025" cy="1041400"/>
          </a:xfrm>
        </p:spPr>
        <p:txBody>
          <a:bodyPr anchor="t">
            <a:normAutofit/>
          </a:bodyPr>
          <a:lstStyle>
            <a:lvl1pPr algn="l">
              <a:defRPr sz="1800" b="1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920875"/>
            <a:ext cx="3629025" cy="1812925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FB4A5-83C2-40AB-851E-9C7C0F476288}" type="datetime1">
              <a:rPr lang="en-US" smtClean="0"/>
              <a:pPr/>
              <a:t>4/15/2018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827D83A-55DF-465A-8BAC-990E7A5BFAE5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493776" y="6356350"/>
            <a:ext cx="5102352" cy="365125"/>
          </a:xfrm>
        </p:spPr>
        <p:txBody>
          <a:bodyPr/>
          <a:lstStyle/>
          <a:p>
            <a:r>
              <a:rPr lang="en-US" smtClean="0"/>
              <a:t>asdf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0074"/>
            <a:ext cx="2074862" cy="1981201"/>
          </a:xfrm>
          <a:ln>
            <a:noFill/>
          </a:ln>
        </p:spPr>
        <p:txBody>
          <a:bodyPr anchor="t">
            <a:normAutofit/>
          </a:bodyPr>
          <a:lstStyle>
            <a:lvl1pPr algn="l">
              <a:defRPr sz="18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63862" y="1650999"/>
            <a:ext cx="5627687" cy="42207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63862" y="614363"/>
            <a:ext cx="3741738" cy="909637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FB4A5-83C2-40AB-851E-9C7C0F476288}" type="datetime1">
              <a:rPr lang="en-US" smtClean="0"/>
              <a:pPr/>
              <a:t>4/15/2018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827D83A-55DF-465A-8BAC-990E7A5BFAE5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493776" y="6356350"/>
            <a:ext cx="5102352" cy="365125"/>
          </a:xfrm>
        </p:spPr>
        <p:txBody>
          <a:bodyPr/>
          <a:lstStyle/>
          <a:p>
            <a:r>
              <a:rPr lang="en-US" smtClean="0"/>
              <a:t>asdf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tint val="80000"/>
                <a:lumMod val="100000"/>
              </a:schemeClr>
            </a:gs>
            <a:gs pos="0">
              <a:srgbClr val="254451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1554480"/>
            <a:ext cx="2073348" cy="197946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54400" y="1547036"/>
            <a:ext cx="4222308" cy="38862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62800" y="189468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2FB4A5-83C2-40AB-851E-9C7C0F476288}" type="datetime1">
              <a:rPr lang="en-US" smtClean="0"/>
              <a:pPr/>
              <a:t>4/15/2018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9848" y="6356350"/>
            <a:ext cx="5102352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asdf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59752" y="6356350"/>
            <a:ext cx="113768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27D83A-55DF-465A-8BAC-990E7A5BFAE5}" type="slidenum">
              <a:rPr lang="en-US" smtClean="0"/>
              <a:pPr/>
              <a:t>‹N°›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/>
  <p:txStyles>
    <p:titleStyle>
      <a:lvl1pPr algn="l" defTabSz="914400" rtl="0" eaLnBrk="1" latinLnBrk="0" hangingPunct="1">
        <a:spcBef>
          <a:spcPct val="0"/>
        </a:spcBef>
        <a:buNone/>
        <a:defRPr sz="1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12DBB-ACAF-44B8-92B0-11D2D81277B3}" type="datetime1">
              <a:rPr lang="en-US" smtClean="0"/>
              <a:pPr/>
              <a:t>4/15/2018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asdf</a:t>
            </a:r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7D83A-55DF-465A-8BAC-990E7A5BFAE5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19572" y="543654"/>
            <a:ext cx="777686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endParaRPr lang="fr-CA" sz="32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11560" y="476672"/>
            <a:ext cx="806489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CA" sz="3200" b="1" u="sng" dirty="0">
                <a:solidFill>
                  <a:srgbClr val="FFC000"/>
                </a:solidFill>
              </a:rPr>
              <a:t>Dieu pourvoira à tes besoins</a:t>
            </a:r>
            <a:r>
              <a:rPr lang="fr-CA" sz="3200" b="1" dirty="0">
                <a:solidFill>
                  <a:srgbClr val="FFC000"/>
                </a:solidFill>
              </a:rPr>
              <a:t> </a:t>
            </a:r>
            <a:r>
              <a:rPr lang="fr-CA" sz="3200" b="1" dirty="0" smtClean="0">
                <a:solidFill>
                  <a:srgbClr val="FFC000"/>
                </a:solidFill>
              </a:rPr>
              <a:t>!</a:t>
            </a:r>
          </a:p>
          <a:p>
            <a:pPr algn="ctr"/>
            <a:r>
              <a:rPr lang="fr-CA" sz="3200" b="1" dirty="0" smtClean="0">
                <a:solidFill>
                  <a:srgbClr val="FFC000"/>
                </a:solidFill>
              </a:rPr>
              <a:t>(</a:t>
            </a:r>
            <a:r>
              <a:rPr lang="fr-CA" sz="3200" b="1" dirty="0">
                <a:solidFill>
                  <a:srgbClr val="FFC000"/>
                </a:solidFill>
              </a:rPr>
              <a:t>De quoi as-tu réellement besoin?)</a:t>
            </a:r>
            <a:endParaRPr lang="fr-CA" sz="3200" dirty="0">
              <a:solidFill>
                <a:srgbClr val="FFC00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190" y="1772816"/>
            <a:ext cx="7923628" cy="446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7300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tint val="80000"/>
                <a:lumMod val="100000"/>
              </a:schemeClr>
            </a:gs>
            <a:gs pos="100000">
              <a:schemeClr val="tx1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4A3F0-5520-4A23-BFAC-8610E3DCF093}" type="datetime1">
              <a:rPr lang="en-US" smtClean="0"/>
              <a:pPr/>
              <a:t>4/15/2018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asdf</a:t>
            </a:r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7D83A-55DF-465A-8BAC-990E7A5BFAE5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747" y="1052736"/>
            <a:ext cx="8532440" cy="40477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59160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4A3F0-5520-4A23-BFAC-8610E3DCF093}" type="datetime1">
              <a:rPr lang="en-US" smtClean="0"/>
              <a:pPr/>
              <a:t>4/15/2018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asdf</a:t>
            </a:r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7D83A-55DF-465A-8BAC-990E7A5BFAE5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58019" y="548680"/>
            <a:ext cx="864096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CA" sz="3200" b="1" dirty="0">
                <a:solidFill>
                  <a:srgbClr val="FFFF00"/>
                </a:solidFill>
              </a:rPr>
              <a:t>1. UN CŒUR GÉNÉREUX </a:t>
            </a:r>
            <a:r>
              <a:rPr lang="fr-CA" sz="3200" b="1" dirty="0" smtClean="0">
                <a:solidFill>
                  <a:srgbClr val="FFFF00"/>
                </a:solidFill>
              </a:rPr>
              <a:t> ATTIRE </a:t>
            </a:r>
            <a:r>
              <a:rPr lang="fr-CA" sz="3200" b="1" dirty="0">
                <a:solidFill>
                  <a:srgbClr val="FFFF00"/>
                </a:solidFill>
              </a:rPr>
              <a:t>LA BÉNÉDICTION DE DIEU!</a:t>
            </a:r>
            <a:endParaRPr lang="fr-CA" sz="3200" dirty="0">
              <a:solidFill>
                <a:srgbClr val="FFFF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95536" y="1772816"/>
            <a:ext cx="835292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CA" sz="2800" b="1" dirty="0">
                <a:solidFill>
                  <a:srgbClr val="FFFF00"/>
                </a:solidFill>
              </a:rPr>
              <a:t>2Cor. 9 :7  </a:t>
            </a:r>
            <a:r>
              <a:rPr lang="fr-CA" sz="2800" b="1" dirty="0"/>
              <a:t>Que chacun agisse donc selon l’inspiration de son cœur et donne ce qu’il aura librement décidé, sans regret ni contrainte. </a:t>
            </a:r>
            <a:r>
              <a:rPr lang="fr-CA" sz="2800" b="1" dirty="0">
                <a:solidFill>
                  <a:srgbClr val="FFC000"/>
                </a:solidFill>
              </a:rPr>
              <a:t>« Dieu aime celui qui donne avec joie »</a:t>
            </a:r>
            <a:r>
              <a:rPr lang="fr-CA" sz="2800" b="1" dirty="0"/>
              <a:t>.</a:t>
            </a:r>
          </a:p>
        </p:txBody>
      </p:sp>
      <p:sp>
        <p:nvSpPr>
          <p:cNvPr id="7" name="Rectangle 6"/>
          <p:cNvSpPr/>
          <p:nvPr/>
        </p:nvSpPr>
        <p:spPr>
          <a:xfrm>
            <a:off x="395536" y="3933056"/>
            <a:ext cx="835292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CA" sz="2800" b="1" dirty="0"/>
              <a:t>« Tel, qui donne libéralement, devient plus riche ; et tel, qui épargne à l’excès, ne fait que s’appauvrir. L’âme bienfaisante sera rassasiée, et celui qui arrose sera lui-même arrosé » </a:t>
            </a:r>
            <a:r>
              <a:rPr lang="fr-CA" sz="2800" b="1" dirty="0" smtClean="0">
                <a:solidFill>
                  <a:srgbClr val="FFFF00"/>
                </a:solidFill>
              </a:rPr>
              <a:t>Pr 11:24-25</a:t>
            </a:r>
            <a:r>
              <a:rPr lang="fr-CA" sz="2800" dirty="0" smtClean="0">
                <a:solidFill>
                  <a:srgbClr val="FFFF00"/>
                </a:solidFill>
              </a:rPr>
              <a:t> </a:t>
            </a:r>
            <a:endParaRPr lang="fr-CA" sz="28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446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4A3F0-5520-4A23-BFAC-8610E3DCF093}" type="datetime1">
              <a:rPr lang="en-US" smtClean="0"/>
              <a:pPr/>
              <a:t>4/15/2018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asdf</a:t>
            </a:r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7D83A-55DF-465A-8BAC-990E7A5BFAE5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67544" y="456727"/>
            <a:ext cx="828092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CA" sz="2800" b="1" dirty="0"/>
              <a:t>« Celui qui a pitié du pauvre prête à l’Éternel, qui lui rendra selon son œuvre » (</a:t>
            </a:r>
            <a:r>
              <a:rPr lang="fr-CA" sz="2800" b="1" dirty="0">
                <a:solidFill>
                  <a:srgbClr val="FFFF00"/>
                </a:solidFill>
              </a:rPr>
              <a:t>Pr 19:17</a:t>
            </a:r>
            <a:r>
              <a:rPr lang="fr-CA" sz="2800" b="1" dirty="0"/>
              <a:t>), « L’homme dont le regard est bienveillant sera béni, parce qu’il donne de son pain au pauvre » (</a:t>
            </a:r>
            <a:r>
              <a:rPr lang="fr-CA" sz="2800" b="1" dirty="0">
                <a:solidFill>
                  <a:srgbClr val="FFFF00"/>
                </a:solidFill>
              </a:rPr>
              <a:t>Pr 22:9</a:t>
            </a:r>
            <a:r>
              <a:rPr lang="fr-CA" sz="2800" b="1" dirty="0"/>
              <a:t>) et « Celui qui donne au pauvre n’éprouve pas la disette (la pénurie) » (</a:t>
            </a:r>
            <a:r>
              <a:rPr lang="fr-CA" sz="2800" b="1" dirty="0">
                <a:solidFill>
                  <a:srgbClr val="FFFF00"/>
                </a:solidFill>
              </a:rPr>
              <a:t>Pr 28:27</a:t>
            </a:r>
            <a:r>
              <a:rPr lang="fr-CA" sz="2800" b="1" dirty="0"/>
              <a:t>). </a:t>
            </a:r>
          </a:p>
        </p:txBody>
      </p:sp>
      <p:sp>
        <p:nvSpPr>
          <p:cNvPr id="6" name="Rectangle 5"/>
          <p:cNvSpPr/>
          <p:nvPr/>
        </p:nvSpPr>
        <p:spPr>
          <a:xfrm>
            <a:off x="467544" y="3645024"/>
            <a:ext cx="828092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CA" sz="2800" b="1" dirty="0">
                <a:solidFill>
                  <a:srgbClr val="FFC000"/>
                </a:solidFill>
              </a:rPr>
              <a:t>Jésus a dit</a:t>
            </a:r>
            <a:r>
              <a:rPr lang="fr-CA" sz="2800" b="1" dirty="0"/>
              <a:t> : Donnez, et l’on vous donnera, on versera dans le pan de votre vêtement une bonne mesure bien tassée, secouée, pressée et débordante ; car on emploiera, à votre égard, la mesure dont vous vous serez servis pour les autres. </a:t>
            </a:r>
            <a:r>
              <a:rPr lang="fr-CA" sz="2800" b="1" dirty="0">
                <a:solidFill>
                  <a:srgbClr val="FFFF00"/>
                </a:solidFill>
              </a:rPr>
              <a:t>Luc 6:38  </a:t>
            </a:r>
            <a:r>
              <a:rPr lang="fr-CA" b="1" dirty="0"/>
              <a:t>Parole vivante</a:t>
            </a:r>
          </a:p>
        </p:txBody>
      </p:sp>
    </p:spTree>
    <p:extLst>
      <p:ext uri="{BB962C8B-B14F-4D97-AF65-F5344CB8AC3E}">
        <p14:creationId xmlns:p14="http://schemas.microsoft.com/office/powerpoint/2010/main" val="2384626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4A3F0-5520-4A23-BFAC-8610E3DCF093}" type="datetime1">
              <a:rPr lang="en-US" smtClean="0"/>
              <a:pPr/>
              <a:t>4/15/2018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asdf</a:t>
            </a:r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7D83A-55DF-465A-8BAC-990E7A5BFAE5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539552" y="1052736"/>
            <a:ext cx="820891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CA" sz="2800" b="1" dirty="0"/>
              <a:t>« Sachez-le, celui qui sème peu moissonnera peu, et </a:t>
            </a:r>
            <a:r>
              <a:rPr lang="fr-CA" sz="2800" b="1" u="sng" dirty="0">
                <a:solidFill>
                  <a:srgbClr val="FFC000"/>
                </a:solidFill>
              </a:rPr>
              <a:t>celui qui sème abondamment moissonnera abondamment</a:t>
            </a:r>
            <a:r>
              <a:rPr lang="fr-CA" sz="2800" b="1" dirty="0"/>
              <a:t> » </a:t>
            </a:r>
            <a:r>
              <a:rPr lang="fr-CA" sz="2800" b="1" dirty="0">
                <a:solidFill>
                  <a:srgbClr val="FFFF00"/>
                </a:solidFill>
              </a:rPr>
              <a:t>2Cor </a:t>
            </a:r>
            <a:r>
              <a:rPr lang="fr-CA" sz="2800" b="1" dirty="0" smtClean="0">
                <a:solidFill>
                  <a:srgbClr val="FFFF00"/>
                </a:solidFill>
              </a:rPr>
              <a:t>9:6</a:t>
            </a:r>
            <a:endParaRPr lang="fr-CA" sz="2800" b="1" dirty="0">
              <a:solidFill>
                <a:srgbClr val="FFFF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39552" y="3429000"/>
            <a:ext cx="820891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CA" sz="2800" b="1" dirty="0"/>
              <a:t>Honore l’Éternel en lui donnant une part de tes biens et en lui offrant les prémices de tous tes revenus. </a:t>
            </a:r>
            <a:r>
              <a:rPr lang="fr-CA" sz="2800" b="1" dirty="0" smtClean="0"/>
              <a:t>Alors </a:t>
            </a:r>
            <a:r>
              <a:rPr lang="fr-CA" sz="2800" b="1" dirty="0"/>
              <a:t>tes greniers regorgeront de nourriture et tes cuves déborderont de vin. </a:t>
            </a:r>
            <a:r>
              <a:rPr lang="fr-CA" sz="2800" b="1" dirty="0">
                <a:solidFill>
                  <a:srgbClr val="FFFF00"/>
                </a:solidFill>
              </a:rPr>
              <a:t>Proverbes </a:t>
            </a:r>
            <a:r>
              <a:rPr lang="fr-CA" sz="2800" b="1" dirty="0" smtClean="0">
                <a:solidFill>
                  <a:srgbClr val="FFFF00"/>
                </a:solidFill>
              </a:rPr>
              <a:t>3:9-10  </a:t>
            </a:r>
            <a:endParaRPr lang="fr-CA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3350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4A3F0-5520-4A23-BFAC-8610E3DCF093}" type="datetime1">
              <a:rPr lang="en-US" smtClean="0"/>
              <a:pPr/>
              <a:t>4/15/2018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asdf</a:t>
            </a:r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7D83A-55DF-465A-8BAC-990E7A5BFAE5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23528" y="404664"/>
            <a:ext cx="842493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CA" sz="2800" b="1" dirty="0">
                <a:solidFill>
                  <a:srgbClr val="FFFF00"/>
                </a:solidFill>
              </a:rPr>
              <a:t>2. C’EST DANS LA NATURE DE DIEU POURVOIR À NOS BESOINS D’UNE MANIÈRE OÙ TOUTE L’HONNEUR ET LA GLOIRE LUI REVIENNENT!</a:t>
            </a:r>
            <a:endParaRPr lang="fr-CA" sz="2800" dirty="0">
              <a:solidFill>
                <a:srgbClr val="FFFF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23528" y="2060848"/>
            <a:ext cx="849694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CA" sz="2800" b="1" dirty="0"/>
              <a:t>Jésus a dit : "Demandez et vous recevrez, afin que votre joie soit complète" </a:t>
            </a:r>
            <a:r>
              <a:rPr lang="fr-CA" sz="2800" b="1" dirty="0" smtClean="0">
                <a:solidFill>
                  <a:srgbClr val="FFFF00"/>
                </a:solidFill>
              </a:rPr>
              <a:t>Jean 16:24 </a:t>
            </a:r>
            <a:endParaRPr lang="fr-CA" sz="2800" b="1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23528" y="3274318"/>
            <a:ext cx="8424936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CA" sz="2800" b="1" dirty="0" smtClean="0">
                <a:solidFill>
                  <a:srgbClr val="FFFF00"/>
                </a:solidFill>
              </a:rPr>
              <a:t>Jean 3:16  </a:t>
            </a:r>
            <a:r>
              <a:rPr lang="fr-CA" sz="2800" b="1" dirty="0"/>
              <a:t>En effet, </a:t>
            </a:r>
            <a:r>
              <a:rPr lang="fr-CA" sz="2800" b="1" i="1" u="sng" dirty="0">
                <a:solidFill>
                  <a:srgbClr val="FFC000"/>
                </a:solidFill>
              </a:rPr>
              <a:t>Dieu a tant aimé le monde qu’il a donné son Fils unique afin que quiconque croit en lui ne périsse pas mais ait la vie </a:t>
            </a:r>
            <a:r>
              <a:rPr lang="fr-CA" sz="2800" b="1" i="1" u="sng" dirty="0" smtClean="0">
                <a:solidFill>
                  <a:srgbClr val="FFC000"/>
                </a:solidFill>
              </a:rPr>
              <a:t>éternelle</a:t>
            </a:r>
            <a:r>
              <a:rPr lang="fr-CA" sz="2800" b="1" dirty="0" smtClean="0"/>
              <a:t>. 17  </a:t>
            </a:r>
            <a:r>
              <a:rPr lang="fr-CA" sz="2800" b="1" dirty="0"/>
              <a:t>Dieu, en effet, n’a pas envoyé son Fils dans le monde pour juger le monde, mais pour que le monde soit sauvé par </a:t>
            </a:r>
            <a:r>
              <a:rPr lang="fr-CA" sz="2800" b="1" dirty="0" smtClean="0"/>
              <a:t>lui. 18  </a:t>
            </a:r>
            <a:r>
              <a:rPr lang="fr-CA" sz="2800" b="1" dirty="0"/>
              <a:t>Celui qui croit en lui n’est pas jugé, mais celui qui ne croit pas est déjà jugé parce qu’il n’a pas cru au nom du Fils unique de Dieu.</a:t>
            </a:r>
          </a:p>
        </p:txBody>
      </p:sp>
    </p:spTree>
    <p:extLst>
      <p:ext uri="{BB962C8B-B14F-4D97-AF65-F5344CB8AC3E}">
        <p14:creationId xmlns:p14="http://schemas.microsoft.com/office/powerpoint/2010/main" val="619941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theme/theme1.xml><?xml version="1.0" encoding="utf-8"?>
<a:theme xmlns:a="http://schemas.openxmlformats.org/drawingml/2006/main" name="Default Theme">
  <a:themeElements>
    <a:clrScheme name="salon">
      <a:dk1>
        <a:srgbClr val="3F3F3F"/>
      </a:dk1>
      <a:lt1>
        <a:srgbClr val="FFFFFF"/>
      </a:lt1>
      <a:dk2>
        <a:srgbClr val="7DAFC3"/>
      </a:dk2>
      <a:lt2>
        <a:srgbClr val="E5E4DF"/>
      </a:lt2>
      <a:accent1>
        <a:srgbClr val="7C959A"/>
      </a:accent1>
      <a:accent2>
        <a:srgbClr val="DB8631"/>
      </a:accent2>
      <a:accent3>
        <a:srgbClr val="E3CC5A"/>
      </a:accent3>
      <a:accent4>
        <a:srgbClr val="ACADA8"/>
      </a:accent4>
      <a:accent5>
        <a:srgbClr val="927C61"/>
      </a:accent5>
      <a:accent6>
        <a:srgbClr val="B3B435"/>
      </a:accent6>
      <a:hlink>
        <a:srgbClr val="0079A4"/>
      </a:hlink>
      <a:folHlink>
        <a:srgbClr val="595959"/>
      </a:folHlink>
    </a:clrScheme>
    <a:fontScheme name="salon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宋体"/>
        <a:font script="Hant" typeface="新細明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ＭＳ Ｐゴシック"/>
        <a:font script="Hang" typeface="HY견명조"/>
        <a:font script="Hans" typeface="华文楷体"/>
        <a:font script="Hant" typeface="新細明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alo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300000"/>
              </a:schemeClr>
            </a:gs>
            <a:gs pos="35000">
              <a:schemeClr val="phClr">
                <a:tint val="45000"/>
                <a:satMod val="300000"/>
              </a:schemeClr>
            </a:gs>
            <a:gs pos="69000">
              <a:schemeClr val="phClr">
                <a:tint val="45000"/>
                <a:satMod val="350000"/>
              </a:schemeClr>
            </a:gs>
            <a:gs pos="100000">
              <a:schemeClr val="phClr">
                <a:tint val="60000"/>
                <a:satMod val="350000"/>
              </a:schemeClr>
            </a:gs>
          </a:gsLst>
          <a:path path="circle">
            <a:fillToRect l="50000" t="50000" r="100000" b="100000"/>
          </a:path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38475" cap="flat" cmpd="sng" algn="ctr">
          <a:solidFill>
            <a:schemeClr val="phClr"/>
          </a:solidFill>
          <a:prstDash val="solid"/>
        </a:ln>
        <a:ln w="548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4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>
              <a:rot lat="0" lon="0" rev="3600000"/>
            </a:lightRig>
          </a:scene3d>
          <a:sp3d contourW="31750" prstMaterial="flat">
            <a:bevelT w="127000" h="254000" prst="angle"/>
            <a:contourClr>
              <a:schemeClr val="phClr">
                <a:shade val="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20000">
              <a:schemeClr val="phClr">
                <a:tint val="80000"/>
                <a:lumMod val="100000"/>
              </a:schemeClr>
            </a:gs>
            <a:gs pos="100000">
              <a:schemeClr val="phClr">
                <a:tint val="100000"/>
                <a:lumMod val="80000"/>
              </a:schemeClr>
            </a:gs>
          </a:gsLst>
          <a:path path="circle">
            <a:fillToRect l="50000" t="20000" r="100000" b="100000"/>
          </a:path>
        </a:gradFill>
        <a:gradFill rotWithShape="1">
          <a:gsLst>
            <a:gs pos="0">
              <a:schemeClr val="phClr">
                <a:tint val="100000"/>
                <a:lumMod val="100000"/>
              </a:schemeClr>
            </a:gs>
            <a:gs pos="100000">
              <a:schemeClr val="phClr">
                <a:shade val="100000"/>
                <a:lumMod val="60000"/>
              </a:schemeClr>
            </a:gs>
          </a:gsLst>
          <a:path path="circle">
            <a:fillToRect l="50000" t="2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509</TotalTime>
  <Words>223</Words>
  <Application>Microsoft Office PowerPoint</Application>
  <PresentationFormat>Affichage à l'écran (4:3)</PresentationFormat>
  <Paragraphs>31</Paragraphs>
  <Slides>6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Default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Utilisateur</dc:creator>
  <cp:lastModifiedBy>Luc</cp:lastModifiedBy>
  <cp:revision>51</cp:revision>
  <dcterms:created xsi:type="dcterms:W3CDTF">2014-10-11T19:27:41Z</dcterms:created>
  <dcterms:modified xsi:type="dcterms:W3CDTF">2018-04-15T11:41:24Z</dcterms:modified>
</cp:coreProperties>
</file>