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ction par défaut" id="{38FA677E-E02B-4F2B-8657-78B1718100C0}">
          <p14:sldIdLst>
            <p14:sldId id="256"/>
            <p14:sldId id="257"/>
            <p14:sldId id="258"/>
            <p14:sldId id="259"/>
            <p14:sldId id="260"/>
            <p14:sldId id="261"/>
            <p14:sldId id="262"/>
            <p14:sldId id="263"/>
            <p14:sldId id="265"/>
            <p14:sldId id="266"/>
            <p14:sldId id="267"/>
            <p14:sldId id="26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445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6" autoAdjust="0"/>
  </p:normalViewPr>
  <p:slideViewPr>
    <p:cSldViewPr>
      <p:cViewPr>
        <p:scale>
          <a:sx n="100" d="100"/>
          <a:sy n="100" d="100"/>
        </p:scale>
        <p:origin x="-228" y="27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C36D5-3FF6-44F6-8A56-FBE6F2F969E1}" type="datetimeFigureOut">
              <a:rPr lang="fr-CA" smtClean="0"/>
              <a:pPr/>
              <a:t>2018-09-02</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09E1A-DC43-4706-805D-A68F2C6FAA42}" type="slidenum">
              <a:rPr lang="fr-CA" smtClean="0"/>
              <a:pPr/>
              <a:t>‹N°›</a:t>
            </a:fld>
            <a:endParaRPr lang="fr-CA"/>
          </a:p>
        </p:txBody>
      </p:sp>
    </p:spTree>
    <p:extLst>
      <p:ext uri="{BB962C8B-B14F-4D97-AF65-F5344CB8AC3E}">
        <p14:creationId xmlns:p14="http://schemas.microsoft.com/office/powerpoint/2010/main" xmlns="" val="409897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44609E1A-DC43-4706-805D-A68F2C6FAA42}" type="slidenum">
              <a:rPr lang="fr-CA" smtClean="0"/>
              <a:pPr/>
              <a:t>1</a:t>
            </a:fld>
            <a:endParaRPr lang="fr-CA"/>
          </a:p>
        </p:txBody>
      </p:sp>
    </p:spTree>
    <p:extLst>
      <p:ext uri="{BB962C8B-B14F-4D97-AF65-F5344CB8AC3E}">
        <p14:creationId xmlns:p14="http://schemas.microsoft.com/office/powerpoint/2010/main" xmlns="" val="498397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6172199" cy="2251579"/>
          </a:xfrm>
        </p:spPr>
        <p:txBody>
          <a:bodyPr lIns="0" rIns="0" anchor="t">
            <a:noAutofit/>
          </a:bodyPr>
          <a:lstStyle>
            <a:lvl1pPr>
              <a:defRPr sz="6600"/>
            </a:lvl1pPr>
          </a:lstStyle>
          <a:p>
            <a:r>
              <a:rPr lang="fr-FR" smtClean="0"/>
              <a:t>Modifiez le style du titre</a:t>
            </a:r>
            <a:endParaRPr lang="en-US" dirty="0"/>
          </a:p>
        </p:txBody>
      </p:sp>
      <p:sp>
        <p:nvSpPr>
          <p:cNvPr id="3" name="Subtitle 2"/>
          <p:cNvSpPr>
            <a:spLocks noGrp="1"/>
          </p:cNvSpPr>
          <p:nvPr>
            <p:ph type="subTitle" idx="1"/>
          </p:nvPr>
        </p:nvSpPr>
        <p:spPr>
          <a:xfrm>
            <a:off x="1066800" y="3905864"/>
            <a:ext cx="6172200" cy="1123336"/>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46312DBB-ACAF-44B8-92B0-11D2D81277B3}" type="datetime1">
              <a:rPr lang="en-US" smtClean="0"/>
              <a:pPr/>
              <a:t>9/2/2018</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3454400" y="1554480"/>
            <a:ext cx="4222308" cy="388620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9F2355-FE8C-4319-AEAA-177477E9C050}" type="datetime1">
              <a:rPr lang="en-US" smtClean="0"/>
              <a:pPr/>
              <a:t>9/2/2018</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554480"/>
            <a:ext cx="2075688" cy="38862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3456432" y="1554480"/>
            <a:ext cx="4224528" cy="3886200"/>
          </a:xfrm>
        </p:spPr>
        <p:txBody>
          <a:bodyPr vert="eaVert"/>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5950B90-DDF2-42F6-8146-5C5C20AAC0FD}" type="datetime1">
              <a:rPr lang="en-US" smtClean="0"/>
              <a:pPr/>
              <a:t>9/2/2018</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CDEA13FD-3395-4121-B0FC-EF245577403F}"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456432" y="1545336"/>
            <a:ext cx="4224528" cy="3886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4F9948E8-D66E-4B79-AB42-A710227649D6}" type="datetime1">
              <a:rPr lang="en-US" smtClean="0"/>
              <a:pPr/>
              <a:t>9/2/2018</a:t>
            </a:fld>
            <a:endParaRPr lang="en-US"/>
          </a:p>
        </p:txBody>
      </p:sp>
      <p:sp>
        <p:nvSpPr>
          <p:cNvPr id="10" name="Slide Number Placeholder 9"/>
          <p:cNvSpPr>
            <a:spLocks noGrp="1"/>
          </p:cNvSpPr>
          <p:nvPr>
            <p:ph type="sldNum" sz="quarter" idx="15"/>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6"/>
          </p:nvPr>
        </p:nvSpPr>
        <p:spPr/>
        <p:txBody>
          <a:bodyPr/>
          <a:lstStyle/>
          <a:p>
            <a:r>
              <a:rPr lang="en-US" smtClean="0"/>
              <a:t>asdf</a:t>
            </a:r>
            <a:endParaRPr lang="en-US"/>
          </a:p>
        </p:txBody>
      </p:sp>
      <p:sp>
        <p:nvSpPr>
          <p:cNvPr id="12" name="Title 11"/>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069848" y="1472184"/>
            <a:ext cx="6172200" cy="2130552"/>
          </a:xfrm>
        </p:spPr>
        <p:txBody>
          <a:bodyPr anchor="t">
            <a:noAutofit/>
          </a:bodyPr>
          <a:lstStyle>
            <a:lvl1pPr algn="l">
              <a:defRPr sz="4800" b="1" cap="all"/>
            </a:lvl1pPr>
          </a:lstStyle>
          <a:p>
            <a:r>
              <a:rPr lang="fr-FR" smtClean="0"/>
              <a:t>Modifiez le style du titre</a:t>
            </a:r>
            <a:endParaRPr lang="en-US" dirty="0"/>
          </a:p>
        </p:txBody>
      </p:sp>
      <p:sp>
        <p:nvSpPr>
          <p:cNvPr id="3" name="Text Placeholder 2"/>
          <p:cNvSpPr>
            <a:spLocks noGrp="1"/>
          </p:cNvSpPr>
          <p:nvPr>
            <p:ph type="body" idx="1"/>
          </p:nvPr>
        </p:nvSpPr>
        <p:spPr>
          <a:xfrm>
            <a:off x="1069848" y="3886200"/>
            <a:ext cx="6172200" cy="9144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D92FB4A5-83C2-40AB-851E-9C7C0F476288}" type="datetime1">
              <a:rPr lang="en-US" smtClean="0"/>
              <a:pPr/>
              <a:t>9/2/2018</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6325" cy="1066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4486998" y="1915859"/>
            <a:ext cx="3646966" cy="288142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96754" y="1915881"/>
            <a:ext cx="3639311" cy="288139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9" name="Date Placeholder 8"/>
          <p:cNvSpPr>
            <a:spLocks noGrp="1"/>
          </p:cNvSpPr>
          <p:nvPr>
            <p:ph type="dt" sz="half" idx="10"/>
          </p:nvPr>
        </p:nvSpPr>
        <p:spPr/>
        <p:txBody>
          <a:bodyPr/>
          <a:lstStyle/>
          <a:p>
            <a:fld id="{D92FB4A5-83C2-40AB-851E-9C7C0F476288}" type="datetime1">
              <a:rPr lang="en-US" smtClean="0"/>
              <a:pPr/>
              <a:t>9/2/2018</a:t>
            </a:fld>
            <a:endParaRPr lang="en-US"/>
          </a:p>
        </p:txBody>
      </p:sp>
      <p:sp>
        <p:nvSpPr>
          <p:cNvPr id="10" name="Slide Number Placeholder 9"/>
          <p:cNvSpPr>
            <a:spLocks noGrp="1"/>
          </p:cNvSpPr>
          <p:nvPr>
            <p:ph type="sldNum" sz="quarter" idx="11"/>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5734" cy="1066799"/>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95301" y="1916113"/>
            <a:ext cx="3638550"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95300" y="2860676"/>
            <a:ext cx="3638550" cy="2882899"/>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92625" y="1916113"/>
            <a:ext cx="3660775"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92626" y="2860676"/>
            <a:ext cx="3651250" cy="2882900"/>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0" name="Date Placeholder 9"/>
          <p:cNvSpPr>
            <a:spLocks noGrp="1"/>
          </p:cNvSpPr>
          <p:nvPr>
            <p:ph type="dt" sz="half" idx="10"/>
          </p:nvPr>
        </p:nvSpPr>
        <p:spPr/>
        <p:txBody>
          <a:bodyPr/>
          <a:lstStyle/>
          <a:p>
            <a:fld id="{D92FB4A5-83C2-40AB-851E-9C7C0F476288}" type="datetime1">
              <a:rPr lang="en-US" smtClean="0"/>
              <a:pPr/>
              <a:t>9/2/2018</a:t>
            </a:fld>
            <a:endParaRPr lang="en-US"/>
          </a:p>
        </p:txBody>
      </p:sp>
      <p:sp>
        <p:nvSpPr>
          <p:cNvPr id="11" name="Slide Number Placeholder 10"/>
          <p:cNvSpPr>
            <a:spLocks noGrp="1"/>
          </p:cNvSpPr>
          <p:nvPr>
            <p:ph type="sldNum" sz="quarter" idx="11"/>
          </p:nvPr>
        </p:nvSpPr>
        <p:spPr/>
        <p:txBody>
          <a:bodyPr/>
          <a:lstStyle/>
          <a:p>
            <a:fld id="{1827D83A-55DF-465A-8BAC-990E7A5BFAE5}" type="slidenum">
              <a:rPr lang="en-US" smtClean="0"/>
              <a:pPr/>
              <a:t>‹N°›</a:t>
            </a:fld>
            <a:endParaRPr lang="en-US"/>
          </a:p>
        </p:txBody>
      </p:sp>
      <p:sp>
        <p:nvSpPr>
          <p:cNvPr id="12" name="Footer Placeholder 11"/>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551543"/>
            <a:ext cx="1828800" cy="365125"/>
          </a:xfrm>
        </p:spPr>
        <p:txBody>
          <a:bodyPr/>
          <a:lstStyle/>
          <a:p>
            <a:fld id="{BCA935AB-7D8C-42E8-9663-DE05755A2BA2}" type="datetime1">
              <a:rPr lang="en-US" smtClean="0"/>
              <a:pPr/>
              <a:t>9/2/2018</a:t>
            </a:fld>
            <a:endParaRPr lang="en-US" dirty="0"/>
          </a:p>
        </p:txBody>
      </p:sp>
      <p:sp>
        <p:nvSpPr>
          <p:cNvPr id="5" name="Title 4"/>
          <p:cNvSpPr>
            <a:spLocks noGrp="1"/>
          </p:cNvSpPr>
          <p:nvPr>
            <p:ph type="title"/>
          </p:nvPr>
        </p:nvSpPr>
        <p:spPr/>
        <p:txBody>
          <a:bodyPr/>
          <a:lstStyle/>
          <a:p>
            <a:r>
              <a:rPr lang="fr-FR" smtClean="0"/>
              <a:t>Modifiez le style du titre</a:t>
            </a:r>
            <a:endParaRPr lang="en-US" dirty="0"/>
          </a:p>
        </p:txBody>
      </p:sp>
      <p:sp>
        <p:nvSpPr>
          <p:cNvPr id="4" name="Slide Number Placeholder 3"/>
          <p:cNvSpPr>
            <a:spLocks noGrp="1"/>
          </p:cNvSpPr>
          <p:nvPr>
            <p:ph type="sldNum" sz="quarter" idx="11"/>
          </p:nvPr>
        </p:nvSpPr>
        <p:spPr/>
        <p:txBody>
          <a:bodyPr/>
          <a:lstStyle/>
          <a:p>
            <a:fld id="{1827D83A-55DF-465A-8BAC-990E7A5BFAE5}" type="slidenum">
              <a:rPr lang="en-US" smtClean="0"/>
              <a:pPr/>
              <a:t>‹N°›</a:t>
            </a:fld>
            <a:endParaRPr lang="en-US"/>
          </a:p>
        </p:txBody>
      </p:sp>
      <p:sp>
        <p:nvSpPr>
          <p:cNvPr id="6" name="Footer Placeholder 5"/>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D4A3F0-5520-4A23-BFAC-8610E3DCF093}" type="datetime1">
              <a:rPr lang="en-US" smtClean="0"/>
              <a:pPr/>
              <a:t>9/2/2018</a:t>
            </a:fld>
            <a:endParaRPr lang="en-US"/>
          </a:p>
        </p:txBody>
      </p:sp>
      <p:sp>
        <p:nvSpPr>
          <p:cNvPr id="3" name="Footer Placeholder 2"/>
          <p:cNvSpPr>
            <a:spLocks noGrp="1"/>
          </p:cNvSpPr>
          <p:nvPr>
            <p:ph type="ftr" sz="quarter" idx="11"/>
          </p:nvPr>
        </p:nvSpPr>
        <p:spPr/>
        <p:txBody>
          <a:bodyPr/>
          <a:lstStyle/>
          <a:p>
            <a:r>
              <a:rPr lang="en-US" smtClean="0"/>
              <a:t>asdf</a:t>
            </a:r>
            <a:endParaRPr lang="en-US"/>
          </a:p>
        </p:txBody>
      </p:sp>
      <p:sp>
        <p:nvSpPr>
          <p:cNvPr id="4" name="Slide Number Placeholder 3"/>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0" y="1920876"/>
            <a:ext cx="3654425" cy="2889249"/>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493776" y="606425"/>
            <a:ext cx="3629025" cy="1041400"/>
          </a:xfrm>
        </p:spPr>
        <p:txBody>
          <a:bodyPr anchor="t">
            <a:normAutofit/>
          </a:bodyPr>
          <a:lstStyle>
            <a:lvl1pPr algn="l">
              <a:defRPr sz="1800" b="1"/>
            </a:lvl1pPr>
          </a:lstStyle>
          <a:p>
            <a:r>
              <a:rPr lang="fr-FR" smtClean="0"/>
              <a:t>Modifiez le style du titre</a:t>
            </a:r>
            <a:endParaRPr lang="en-US" dirty="0"/>
          </a:p>
        </p:txBody>
      </p:sp>
      <p:sp>
        <p:nvSpPr>
          <p:cNvPr id="4" name="Text Placeholder 3"/>
          <p:cNvSpPr>
            <a:spLocks noGrp="1"/>
          </p:cNvSpPr>
          <p:nvPr>
            <p:ph type="body" sz="half" idx="2"/>
          </p:nvPr>
        </p:nvSpPr>
        <p:spPr>
          <a:xfrm>
            <a:off x="495300" y="1920875"/>
            <a:ext cx="3629025" cy="18129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9/2/2018</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3776" y="600074"/>
            <a:ext cx="2074862" cy="1981201"/>
          </a:xfrm>
          <a:ln>
            <a:noFill/>
          </a:ln>
        </p:spPr>
        <p:txBody>
          <a:bodyPr anchor="t">
            <a:normAutofit/>
          </a:bodyPr>
          <a:lstStyle>
            <a:lvl1pPr algn="l">
              <a:defRPr sz="1800" b="0"/>
            </a:lvl1pPr>
          </a:lstStyle>
          <a:p>
            <a:r>
              <a:rPr lang="fr-FR" smtClean="0"/>
              <a:t>Modifiez le style du titre</a:t>
            </a:r>
            <a:endParaRPr lang="en-US" dirty="0"/>
          </a:p>
        </p:txBody>
      </p:sp>
      <p:sp>
        <p:nvSpPr>
          <p:cNvPr id="3" name="Picture Placeholder 2"/>
          <p:cNvSpPr>
            <a:spLocks noGrp="1"/>
          </p:cNvSpPr>
          <p:nvPr>
            <p:ph type="pic" idx="1"/>
          </p:nvPr>
        </p:nvSpPr>
        <p:spPr>
          <a:xfrm>
            <a:off x="2963862" y="1650999"/>
            <a:ext cx="5627687" cy="42207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963862" y="614363"/>
            <a:ext cx="3741738" cy="909637"/>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9/2/2018</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80000"/>
                <a:lumMod val="100000"/>
              </a:schemeClr>
            </a:gs>
            <a:gs pos="0">
              <a:srgbClr val="25445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554480"/>
            <a:ext cx="2073348" cy="1979466"/>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3454400" y="1547036"/>
            <a:ext cx="4222308" cy="388620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162800" y="189468"/>
            <a:ext cx="1828800"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D92FB4A5-83C2-40AB-851E-9C7C0F476288}" type="datetime1">
              <a:rPr lang="en-US" smtClean="0"/>
              <a:pPr/>
              <a:t>9/2/2018</a:t>
            </a:fld>
            <a:endParaRPr lang="en-US"/>
          </a:p>
        </p:txBody>
      </p:sp>
      <p:sp>
        <p:nvSpPr>
          <p:cNvPr id="5" name="Footer Placeholder 4"/>
          <p:cNvSpPr>
            <a:spLocks noGrp="1"/>
          </p:cNvSpPr>
          <p:nvPr>
            <p:ph type="ftr" sz="quarter" idx="3"/>
          </p:nvPr>
        </p:nvSpPr>
        <p:spPr>
          <a:xfrm>
            <a:off x="1069848" y="6356350"/>
            <a:ext cx="5102352" cy="365125"/>
          </a:xfrm>
          <a:prstGeom prst="rect">
            <a:avLst/>
          </a:prstGeom>
        </p:spPr>
        <p:txBody>
          <a:bodyPr vert="horz" lIns="91440" tIns="45720" rIns="91440" bIns="45720" rtlCol="0" anchor="t"/>
          <a:lstStyle>
            <a:lvl1pPr algn="l">
              <a:defRPr sz="1200">
                <a:solidFill>
                  <a:schemeClr val="tx1"/>
                </a:solidFill>
              </a:defRPr>
            </a:lvl1pPr>
          </a:lstStyle>
          <a:p>
            <a:r>
              <a:rPr lang="en-US" smtClean="0"/>
              <a:t>asdf</a:t>
            </a:r>
            <a:endParaRPr lang="en-US" dirty="0"/>
          </a:p>
        </p:txBody>
      </p:sp>
      <p:sp>
        <p:nvSpPr>
          <p:cNvPr id="6" name="Slide Number Placeholder 5"/>
          <p:cNvSpPr>
            <a:spLocks noGrp="1"/>
          </p:cNvSpPr>
          <p:nvPr>
            <p:ph type="sldNum" sz="quarter" idx="4"/>
          </p:nvPr>
        </p:nvSpPr>
        <p:spPr>
          <a:xfrm>
            <a:off x="7159752" y="6356350"/>
            <a:ext cx="1137684"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1827D83A-55DF-465A-8BAC-990E7A5BFAE5}"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46312DBB-ACAF-44B8-92B0-11D2D81277B3}" type="datetime1">
              <a:rPr lang="en-US" smtClean="0"/>
              <a:pPr/>
              <a:t>9/2/2018</a:t>
            </a:fld>
            <a:endParaRPr lang="en-US"/>
          </a:p>
        </p:txBody>
      </p:sp>
      <p:sp>
        <p:nvSpPr>
          <p:cNvPr id="6" name="Espace réservé du pied de page 5"/>
          <p:cNvSpPr>
            <a:spLocks noGrp="1"/>
          </p:cNvSpPr>
          <p:nvPr>
            <p:ph type="ftr" sz="quarter" idx="11"/>
          </p:nvPr>
        </p:nvSpPr>
        <p:spPr/>
        <p:txBody>
          <a:bodyPr/>
          <a:lstStyle/>
          <a:p>
            <a:r>
              <a:rPr lang="en-US" smtClean="0"/>
              <a:t>asdf</a:t>
            </a:r>
            <a:endParaRPr lang="en-US" dirty="0"/>
          </a:p>
        </p:txBody>
      </p:sp>
      <p:sp>
        <p:nvSpPr>
          <p:cNvPr id="5" name="Espace réservé du numéro de diapositive 4"/>
          <p:cNvSpPr>
            <a:spLocks noGrp="1"/>
          </p:cNvSpPr>
          <p:nvPr>
            <p:ph type="sldNum" sz="quarter" idx="12"/>
          </p:nvPr>
        </p:nvSpPr>
        <p:spPr/>
        <p:txBody>
          <a:bodyPr/>
          <a:lstStyle/>
          <a:p>
            <a:fld id="{1827D83A-55DF-465A-8BAC-990E7A5BFAE5}" type="slidenum">
              <a:rPr lang="en-US" smtClean="0"/>
              <a:pPr/>
              <a:t>1</a:t>
            </a:fld>
            <a:endParaRPr lang="en-US"/>
          </a:p>
        </p:txBody>
      </p:sp>
      <p:sp>
        <p:nvSpPr>
          <p:cNvPr id="9" name="Rectangle 8"/>
          <p:cNvSpPr/>
          <p:nvPr/>
        </p:nvSpPr>
        <p:spPr>
          <a:xfrm>
            <a:off x="719572" y="543654"/>
            <a:ext cx="7776864" cy="584775"/>
          </a:xfrm>
          <a:prstGeom prst="rect">
            <a:avLst/>
          </a:prstGeom>
        </p:spPr>
        <p:txBody>
          <a:bodyPr wrap="square">
            <a:spAutoFit/>
          </a:bodyPr>
          <a:lstStyle/>
          <a:p>
            <a:pPr lvl="0" algn="ctr"/>
            <a:endParaRPr lang="fr-CA" sz="3200" b="1" dirty="0">
              <a:solidFill>
                <a:srgbClr val="FFFF00"/>
              </a:solidFill>
              <a:latin typeface="Arial" panose="020B0604020202020204" pitchFamily="34" charset="0"/>
              <a:cs typeface="Arial" panose="020B0604020202020204" pitchFamily="34" charset="0"/>
            </a:endParaRPr>
          </a:p>
        </p:txBody>
      </p:sp>
      <p:sp>
        <p:nvSpPr>
          <p:cNvPr id="2" name="Rectangle 1"/>
          <p:cNvSpPr/>
          <p:nvPr/>
        </p:nvSpPr>
        <p:spPr>
          <a:xfrm>
            <a:off x="2322004" y="404664"/>
            <a:ext cx="4572000" cy="1077218"/>
          </a:xfrm>
          <a:prstGeom prst="rect">
            <a:avLst/>
          </a:prstGeom>
        </p:spPr>
        <p:txBody>
          <a:bodyPr>
            <a:spAutoFit/>
          </a:bodyPr>
          <a:lstStyle/>
          <a:p>
            <a:pPr algn="ctr"/>
            <a:r>
              <a:rPr lang="fr-CA" sz="3200" b="1" u="sng" dirty="0">
                <a:solidFill>
                  <a:srgbClr val="FFC000"/>
                </a:solidFill>
              </a:rPr>
              <a:t>UN CŒUR HONNÊTE</a:t>
            </a:r>
            <a:endParaRPr lang="fr-CA" sz="3200" dirty="0">
              <a:solidFill>
                <a:srgbClr val="FFC000"/>
              </a:solidFill>
            </a:endParaRPr>
          </a:p>
          <a:p>
            <a:pPr algn="ctr"/>
            <a:r>
              <a:rPr lang="fr-CA" sz="3200" dirty="0" smtClean="0"/>
              <a:t>AVEC VOUS-MÊMES!</a:t>
            </a:r>
            <a:endParaRPr lang="fr-CA" sz="3200" dirty="0"/>
          </a:p>
        </p:txBody>
      </p:sp>
      <p:pic>
        <p:nvPicPr>
          <p:cNvPr id="7" name="Imag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115616" y="2132856"/>
            <a:ext cx="7056784" cy="3948439"/>
          </a:xfrm>
          <a:prstGeom prst="rect">
            <a:avLst/>
          </a:prstGeom>
        </p:spPr>
      </p:pic>
    </p:spTree>
    <p:extLst>
      <p:ext uri="{BB962C8B-B14F-4D97-AF65-F5344CB8AC3E}">
        <p14:creationId xmlns:p14="http://schemas.microsoft.com/office/powerpoint/2010/main" xmlns="" val="325730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10</a:t>
            </a:fld>
            <a:endParaRPr lang="en-US"/>
          </a:p>
        </p:txBody>
      </p:sp>
      <p:sp>
        <p:nvSpPr>
          <p:cNvPr id="5" name="Rectangle 4"/>
          <p:cNvSpPr/>
          <p:nvPr/>
        </p:nvSpPr>
        <p:spPr>
          <a:xfrm>
            <a:off x="467544" y="404664"/>
            <a:ext cx="7992888" cy="1200329"/>
          </a:xfrm>
          <a:prstGeom prst="rect">
            <a:avLst/>
          </a:prstGeom>
        </p:spPr>
        <p:txBody>
          <a:bodyPr wrap="square">
            <a:spAutoFit/>
          </a:bodyPr>
          <a:lstStyle/>
          <a:p>
            <a:pPr algn="ctr"/>
            <a:r>
              <a:rPr lang="fr-CA" sz="3600" b="1" u="sng" dirty="0">
                <a:solidFill>
                  <a:srgbClr val="FFC000"/>
                </a:solidFill>
              </a:rPr>
              <a:t>II. L'Honnêteté avec </a:t>
            </a:r>
            <a:r>
              <a:rPr lang="fr-CA" sz="3600" b="1" u="sng" dirty="0" smtClean="0">
                <a:solidFill>
                  <a:srgbClr val="FFC000"/>
                </a:solidFill>
              </a:rPr>
              <a:t>soi-même</a:t>
            </a:r>
          </a:p>
          <a:p>
            <a:pPr algn="ctr"/>
            <a:r>
              <a:rPr lang="fr-CA" sz="3600" b="1" dirty="0" smtClean="0">
                <a:solidFill>
                  <a:srgbClr val="FFC000"/>
                </a:solidFill>
              </a:rPr>
              <a:t>Réaliser </a:t>
            </a:r>
            <a:r>
              <a:rPr lang="fr-CA" sz="3600" b="1" dirty="0">
                <a:solidFill>
                  <a:srgbClr val="FFC000"/>
                </a:solidFill>
              </a:rPr>
              <a:t>l’état de notre cœur !</a:t>
            </a:r>
            <a:endParaRPr lang="fr-CA" sz="3600" dirty="0">
              <a:solidFill>
                <a:srgbClr val="FFC000"/>
              </a:solidFill>
            </a:endParaRPr>
          </a:p>
        </p:txBody>
      </p:sp>
      <p:sp>
        <p:nvSpPr>
          <p:cNvPr id="6" name="Rectangle 5"/>
          <p:cNvSpPr/>
          <p:nvPr/>
        </p:nvSpPr>
        <p:spPr>
          <a:xfrm>
            <a:off x="467544" y="1916832"/>
            <a:ext cx="3829895" cy="523220"/>
          </a:xfrm>
          <a:prstGeom prst="rect">
            <a:avLst/>
          </a:prstGeom>
        </p:spPr>
        <p:txBody>
          <a:bodyPr wrap="none">
            <a:spAutoFit/>
          </a:bodyPr>
          <a:lstStyle/>
          <a:p>
            <a:r>
              <a:rPr lang="fr-CA" sz="2800" b="1" dirty="0"/>
              <a:t>C. Au niveau relationnel</a:t>
            </a:r>
            <a:endParaRPr lang="fr-CA" sz="2800" dirty="0"/>
          </a:p>
        </p:txBody>
      </p:sp>
      <p:sp>
        <p:nvSpPr>
          <p:cNvPr id="8" name="Rectangle 7"/>
          <p:cNvSpPr/>
          <p:nvPr/>
        </p:nvSpPr>
        <p:spPr>
          <a:xfrm>
            <a:off x="467544" y="2636912"/>
            <a:ext cx="8208912" cy="3385542"/>
          </a:xfrm>
          <a:prstGeom prst="rect">
            <a:avLst/>
          </a:prstGeom>
        </p:spPr>
        <p:txBody>
          <a:bodyPr wrap="square">
            <a:spAutoFit/>
          </a:bodyPr>
          <a:lstStyle/>
          <a:p>
            <a:pPr algn="just"/>
            <a:r>
              <a:rPr lang="fr-CA" sz="2800" b="1" dirty="0">
                <a:solidFill>
                  <a:srgbClr val="FFFF00"/>
                </a:solidFill>
              </a:rPr>
              <a:t>Éphésiens 4:31 </a:t>
            </a:r>
            <a:r>
              <a:rPr lang="fr-CA" sz="2800" b="1" dirty="0"/>
              <a:t>Ne gardez pas dans votre cœur le mal qu’on vous a fait. Ne vous énervez pas, ne vous mettez pas en colère, faites disparaître de chez vous les cris, les insultes, le mal sous toutes ses formes. 32  Soyez bons les uns pour les autres, ayez un cœur plein de tendresse. Pardonnez-vous les uns aux autres, comme Dieu vous a pardonné dans le Christ</a:t>
            </a:r>
            <a:r>
              <a:rPr lang="fr-CA" sz="2800" dirty="0" smtClean="0"/>
              <a:t>.  </a:t>
            </a:r>
            <a:r>
              <a:rPr lang="fr-CA" dirty="0" err="1"/>
              <a:t>Pdv</a:t>
            </a:r>
            <a:endParaRPr lang="fr-CA" dirty="0"/>
          </a:p>
        </p:txBody>
      </p:sp>
    </p:spTree>
    <p:extLst>
      <p:ext uri="{BB962C8B-B14F-4D97-AF65-F5344CB8AC3E}">
        <p14:creationId xmlns:p14="http://schemas.microsoft.com/office/powerpoint/2010/main" xmlns="" val="2958735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11</a:t>
            </a:fld>
            <a:endParaRPr lang="en-US"/>
          </a:p>
        </p:txBody>
      </p:sp>
      <p:sp>
        <p:nvSpPr>
          <p:cNvPr id="5" name="Rectangle 4"/>
          <p:cNvSpPr/>
          <p:nvPr/>
        </p:nvSpPr>
        <p:spPr>
          <a:xfrm>
            <a:off x="467544" y="404664"/>
            <a:ext cx="7992888" cy="1200329"/>
          </a:xfrm>
          <a:prstGeom prst="rect">
            <a:avLst/>
          </a:prstGeom>
        </p:spPr>
        <p:txBody>
          <a:bodyPr wrap="square">
            <a:spAutoFit/>
          </a:bodyPr>
          <a:lstStyle/>
          <a:p>
            <a:pPr algn="ctr"/>
            <a:r>
              <a:rPr lang="fr-CA" sz="3600" b="1" u="sng" dirty="0">
                <a:solidFill>
                  <a:srgbClr val="FFC000"/>
                </a:solidFill>
              </a:rPr>
              <a:t>II. L'Honnêteté avec </a:t>
            </a:r>
            <a:r>
              <a:rPr lang="fr-CA" sz="3600" b="1" u="sng" dirty="0" smtClean="0">
                <a:solidFill>
                  <a:srgbClr val="FFC000"/>
                </a:solidFill>
              </a:rPr>
              <a:t>soi-même</a:t>
            </a:r>
          </a:p>
          <a:p>
            <a:pPr algn="ctr"/>
            <a:r>
              <a:rPr lang="fr-CA" sz="3600" b="1" dirty="0" smtClean="0">
                <a:solidFill>
                  <a:srgbClr val="FFC000"/>
                </a:solidFill>
              </a:rPr>
              <a:t>Réaliser </a:t>
            </a:r>
            <a:r>
              <a:rPr lang="fr-CA" sz="3600" b="1" dirty="0">
                <a:solidFill>
                  <a:srgbClr val="FFC000"/>
                </a:solidFill>
              </a:rPr>
              <a:t>l’état de notre cœur !</a:t>
            </a:r>
            <a:endParaRPr lang="fr-CA" sz="3600" dirty="0">
              <a:solidFill>
                <a:srgbClr val="FFC000"/>
              </a:solidFill>
            </a:endParaRPr>
          </a:p>
        </p:txBody>
      </p:sp>
      <p:sp>
        <p:nvSpPr>
          <p:cNvPr id="6" name="Rectangle 5"/>
          <p:cNvSpPr/>
          <p:nvPr/>
        </p:nvSpPr>
        <p:spPr>
          <a:xfrm>
            <a:off x="461864" y="1676579"/>
            <a:ext cx="3829895" cy="523220"/>
          </a:xfrm>
          <a:prstGeom prst="rect">
            <a:avLst/>
          </a:prstGeom>
        </p:spPr>
        <p:txBody>
          <a:bodyPr wrap="none">
            <a:spAutoFit/>
          </a:bodyPr>
          <a:lstStyle/>
          <a:p>
            <a:r>
              <a:rPr lang="fr-CA" sz="2800" b="1" dirty="0"/>
              <a:t>C. Au niveau relationnel</a:t>
            </a:r>
            <a:endParaRPr lang="fr-CA" sz="2800" dirty="0"/>
          </a:p>
        </p:txBody>
      </p:sp>
      <p:sp>
        <p:nvSpPr>
          <p:cNvPr id="7" name="Rectangle 6"/>
          <p:cNvSpPr/>
          <p:nvPr/>
        </p:nvSpPr>
        <p:spPr>
          <a:xfrm>
            <a:off x="467544" y="2348880"/>
            <a:ext cx="8280920" cy="1815882"/>
          </a:xfrm>
          <a:prstGeom prst="rect">
            <a:avLst/>
          </a:prstGeom>
        </p:spPr>
        <p:txBody>
          <a:bodyPr wrap="square">
            <a:spAutoFit/>
          </a:bodyPr>
          <a:lstStyle/>
          <a:p>
            <a:pPr algn="just"/>
            <a:r>
              <a:rPr lang="fr-CA" sz="2800" b="1" dirty="0">
                <a:solidFill>
                  <a:srgbClr val="FFFF00"/>
                </a:solidFill>
              </a:rPr>
              <a:t>Éphésiens 5 :1</a:t>
            </a:r>
            <a:r>
              <a:rPr lang="fr-CA" sz="2800" b="1" dirty="0"/>
              <a:t> Vous êtes les enfants que Dieu aime, eh bien, imitez-le. 2 Vivez dans l’amour comme le Christ : il nous a aimés et il a donné sa vie pour nous, comme une offrande et un sacrifice agréable à Dieu</a:t>
            </a:r>
            <a:r>
              <a:rPr lang="fr-CA" dirty="0" smtClean="0"/>
              <a:t>. </a:t>
            </a:r>
            <a:endParaRPr lang="fr-CA" dirty="0"/>
          </a:p>
        </p:txBody>
      </p:sp>
      <p:sp>
        <p:nvSpPr>
          <p:cNvPr id="9" name="Rectangle 8"/>
          <p:cNvSpPr/>
          <p:nvPr/>
        </p:nvSpPr>
        <p:spPr>
          <a:xfrm>
            <a:off x="461864" y="4365104"/>
            <a:ext cx="8280920" cy="2246769"/>
          </a:xfrm>
          <a:prstGeom prst="rect">
            <a:avLst/>
          </a:prstGeom>
        </p:spPr>
        <p:txBody>
          <a:bodyPr wrap="square">
            <a:spAutoFit/>
          </a:bodyPr>
          <a:lstStyle/>
          <a:p>
            <a:pPr algn="just"/>
            <a:r>
              <a:rPr lang="fr-CA" sz="2800" b="1" dirty="0"/>
              <a:t>Celui qui prétend être dans la lumière, tout en haïssant son frère, est encore dans les ténèbres. Celui qui aime son frère demeure dans la lumière et ne risque pas de tomber. </a:t>
            </a:r>
            <a:endParaRPr lang="fr-CA" sz="2800" b="1" dirty="0" smtClean="0"/>
          </a:p>
          <a:p>
            <a:r>
              <a:rPr lang="fr-CA" sz="2800" b="1" dirty="0" smtClean="0">
                <a:solidFill>
                  <a:srgbClr val="FFFF00"/>
                </a:solidFill>
              </a:rPr>
              <a:t>1Jean </a:t>
            </a:r>
            <a:r>
              <a:rPr lang="fr-CA" sz="2800" b="1" dirty="0">
                <a:solidFill>
                  <a:srgbClr val="FFFF00"/>
                </a:solidFill>
              </a:rPr>
              <a:t>2:9-10</a:t>
            </a:r>
          </a:p>
        </p:txBody>
      </p:sp>
    </p:spTree>
    <p:extLst>
      <p:ext uri="{BB962C8B-B14F-4D97-AF65-F5344CB8AC3E}">
        <p14:creationId xmlns:p14="http://schemas.microsoft.com/office/powerpoint/2010/main" xmlns="" val="389463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12</a:t>
            </a:fld>
            <a:endParaRPr lang="en-US"/>
          </a:p>
        </p:txBody>
      </p:sp>
      <p:sp>
        <p:nvSpPr>
          <p:cNvPr id="5" name="Rectangle 4"/>
          <p:cNvSpPr/>
          <p:nvPr/>
        </p:nvSpPr>
        <p:spPr>
          <a:xfrm>
            <a:off x="611560" y="692696"/>
            <a:ext cx="7920880" cy="4524315"/>
          </a:xfrm>
          <a:prstGeom prst="rect">
            <a:avLst/>
          </a:prstGeom>
        </p:spPr>
        <p:txBody>
          <a:bodyPr wrap="square">
            <a:spAutoFit/>
          </a:bodyPr>
          <a:lstStyle/>
          <a:p>
            <a:pPr algn="just"/>
            <a:r>
              <a:rPr lang="fr-CA" sz="3200" b="1" dirty="0"/>
              <a:t>«La bonne terre correspond aux croyants authentiques, ceux dont le cœur est honnête et bon. Ils ont non seulement reçu la Parole vivante et efficace de </a:t>
            </a:r>
            <a:r>
              <a:rPr lang="fr-CA" sz="3200" b="1" dirty="0" smtClean="0"/>
              <a:t>Dieu mais ils </a:t>
            </a:r>
            <a:r>
              <a:rPr lang="fr-CA" sz="3200" b="1" dirty="0"/>
              <a:t>permettent </a:t>
            </a:r>
            <a:r>
              <a:rPr lang="fr-CA" sz="3200" b="1" dirty="0" smtClean="0"/>
              <a:t>aussi à </a:t>
            </a:r>
            <a:r>
              <a:rPr lang="fr-CA" sz="3200" b="1" dirty="0"/>
              <a:t>Jésus et au Saint-Esprit de façonner leurs vies. Ils sont réceptifs à son enseignement, obéissants, développent un véritable caractère chrétien et portent du fruit pour Dieu.»  </a:t>
            </a:r>
          </a:p>
        </p:txBody>
      </p:sp>
    </p:spTree>
    <p:extLst>
      <p:ext uri="{BB962C8B-B14F-4D97-AF65-F5344CB8AC3E}">
        <p14:creationId xmlns:p14="http://schemas.microsoft.com/office/powerpoint/2010/main" xmlns="" val="2746016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2</a:t>
            </a:fld>
            <a:endParaRPr lang="en-US"/>
          </a:p>
        </p:txBody>
      </p:sp>
      <p:sp>
        <p:nvSpPr>
          <p:cNvPr id="5" name="Rectangle 4"/>
          <p:cNvSpPr/>
          <p:nvPr/>
        </p:nvSpPr>
        <p:spPr>
          <a:xfrm>
            <a:off x="466403" y="332656"/>
            <a:ext cx="8352928" cy="2862322"/>
          </a:xfrm>
          <a:prstGeom prst="rect">
            <a:avLst/>
          </a:prstGeom>
        </p:spPr>
        <p:txBody>
          <a:bodyPr wrap="square">
            <a:spAutoFit/>
          </a:bodyPr>
          <a:lstStyle/>
          <a:p>
            <a:pPr algn="just"/>
            <a:r>
              <a:rPr lang="fr-CA" sz="3600" b="1" dirty="0">
                <a:solidFill>
                  <a:srgbClr val="FFFF00"/>
                </a:solidFill>
              </a:rPr>
              <a:t>Luc 8 : 15 </a:t>
            </a:r>
            <a:r>
              <a:rPr lang="fr-CA" sz="3600" b="1" u="sng" dirty="0"/>
              <a:t>Ce qui est tombé dans la bonne terre</a:t>
            </a:r>
            <a:r>
              <a:rPr lang="fr-CA" sz="3600" b="1" dirty="0"/>
              <a:t>, ce sont ceux qui ont entendu la parole avec un </a:t>
            </a:r>
            <a:r>
              <a:rPr lang="fr-CA" sz="3600" b="1" u="sng" dirty="0"/>
              <a:t>cœur</a:t>
            </a:r>
            <a:r>
              <a:rPr lang="fr-CA" sz="3600" b="1" dirty="0"/>
              <a:t> </a:t>
            </a:r>
            <a:r>
              <a:rPr lang="fr-CA" sz="3600" b="1" u="sng" dirty="0"/>
              <a:t>honnête</a:t>
            </a:r>
            <a:r>
              <a:rPr lang="fr-CA" sz="3600" b="1" dirty="0"/>
              <a:t> et </a:t>
            </a:r>
            <a:r>
              <a:rPr lang="fr-CA" sz="3600" b="1" u="sng" dirty="0"/>
              <a:t>bon</a:t>
            </a:r>
            <a:r>
              <a:rPr lang="fr-CA" sz="3600" b="1" dirty="0"/>
              <a:t>, la retiennent et </a:t>
            </a:r>
            <a:r>
              <a:rPr lang="fr-CA" sz="3600" b="1" u="sng" dirty="0"/>
              <a:t>portent du fruit</a:t>
            </a:r>
            <a:r>
              <a:rPr lang="fr-CA" sz="3600" b="1" dirty="0"/>
              <a:t> avec</a:t>
            </a:r>
            <a:r>
              <a:rPr lang="fr-CA" sz="3600" b="1" u="sng" dirty="0"/>
              <a:t> persévérance</a:t>
            </a:r>
            <a:r>
              <a:rPr lang="fr-CA" sz="3600" b="1" dirty="0"/>
              <a:t>.</a:t>
            </a:r>
          </a:p>
        </p:txBody>
      </p:sp>
      <p:pic>
        <p:nvPicPr>
          <p:cNvPr id="6" name="Imag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55576" y="3618021"/>
            <a:ext cx="3797222" cy="2520280"/>
          </a:xfrm>
          <a:prstGeom prst="rect">
            <a:avLst/>
          </a:prstGeom>
        </p:spPr>
      </p:pic>
      <p:pic>
        <p:nvPicPr>
          <p:cNvPr id="7" name="Imag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148064" y="3663026"/>
            <a:ext cx="3240360" cy="2430270"/>
          </a:xfrm>
          <a:prstGeom prst="rect">
            <a:avLst/>
          </a:prstGeom>
        </p:spPr>
      </p:pic>
    </p:spTree>
    <p:extLst>
      <p:ext uri="{BB962C8B-B14F-4D97-AF65-F5344CB8AC3E}">
        <p14:creationId xmlns:p14="http://schemas.microsoft.com/office/powerpoint/2010/main" xmlns="" val="1980779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3</a:t>
            </a:fld>
            <a:endParaRPr lang="en-US"/>
          </a:p>
        </p:txBody>
      </p:sp>
      <p:sp>
        <p:nvSpPr>
          <p:cNvPr id="5" name="Rectangle 4"/>
          <p:cNvSpPr/>
          <p:nvPr/>
        </p:nvSpPr>
        <p:spPr>
          <a:xfrm>
            <a:off x="971600" y="692696"/>
            <a:ext cx="6000361" cy="523220"/>
          </a:xfrm>
          <a:prstGeom prst="rect">
            <a:avLst/>
          </a:prstGeom>
        </p:spPr>
        <p:txBody>
          <a:bodyPr wrap="none">
            <a:spAutoFit/>
          </a:bodyPr>
          <a:lstStyle/>
          <a:p>
            <a:r>
              <a:rPr lang="fr-CA" sz="2800" b="1" dirty="0">
                <a:solidFill>
                  <a:srgbClr val="FFFF00"/>
                </a:solidFill>
              </a:rPr>
              <a:t>Cœur</a:t>
            </a:r>
            <a:r>
              <a:rPr lang="fr-CA" sz="2800" b="1" dirty="0"/>
              <a:t> = </a:t>
            </a:r>
            <a:r>
              <a:rPr lang="fr-CA" sz="2800" dirty="0"/>
              <a:t>gr. </a:t>
            </a:r>
            <a:r>
              <a:rPr lang="fr-CA" sz="2800" b="1" dirty="0" err="1">
                <a:solidFill>
                  <a:srgbClr val="FFFF00"/>
                </a:solidFill>
              </a:rPr>
              <a:t>kardia</a:t>
            </a:r>
            <a:r>
              <a:rPr lang="fr-CA" sz="2800" b="1" dirty="0"/>
              <a:t> </a:t>
            </a:r>
            <a:r>
              <a:rPr lang="fr-CA" sz="2800" dirty="0"/>
              <a:t>(</a:t>
            </a:r>
            <a:r>
              <a:rPr lang="fr-CA" sz="2800" dirty="0" err="1"/>
              <a:t>kar</a:t>
            </a:r>
            <a:r>
              <a:rPr lang="fr-CA" sz="2800" dirty="0"/>
              <a:t>-</a:t>
            </a:r>
            <a:r>
              <a:rPr lang="fr-CA" sz="2800" dirty="0" err="1"/>
              <a:t>dee</a:t>
            </a:r>
            <a:r>
              <a:rPr lang="fr-CA" sz="2800" dirty="0"/>
              <a:t>’-ah) κα</a:t>
            </a:r>
            <a:r>
              <a:rPr lang="fr-CA" sz="2800" dirty="0" err="1"/>
              <a:t>ρδι</a:t>
            </a:r>
            <a:r>
              <a:rPr lang="fr-CA" sz="2800" dirty="0"/>
              <a:t>α</a:t>
            </a:r>
          </a:p>
        </p:txBody>
      </p:sp>
      <p:sp>
        <p:nvSpPr>
          <p:cNvPr id="6" name="Rectangle 5"/>
          <p:cNvSpPr/>
          <p:nvPr/>
        </p:nvSpPr>
        <p:spPr>
          <a:xfrm>
            <a:off x="611560" y="1772816"/>
            <a:ext cx="7704856" cy="3970318"/>
          </a:xfrm>
          <a:prstGeom prst="rect">
            <a:avLst/>
          </a:prstGeom>
        </p:spPr>
        <p:txBody>
          <a:bodyPr wrap="square">
            <a:spAutoFit/>
          </a:bodyPr>
          <a:lstStyle/>
          <a:p>
            <a:pPr algn="just"/>
            <a:r>
              <a:rPr lang="fr-CA" sz="2800" b="1" dirty="0"/>
              <a:t>C’est le centre de notre vie spirituelle. Âme ou esprit, la source et le siège de tous nos désirs, envies, buts et efforts. Compréhension, faculté et siège de l’intelligence de la volonté et du caractère de l’âme affectée et mise en mouvement, dans un bon ou mauvais sens. Donc notre cœur est le siège de nos sensibilités, de nos affections, de nos émotions, de nos désirs… et de nos passions</a:t>
            </a:r>
          </a:p>
        </p:txBody>
      </p:sp>
    </p:spTree>
    <p:extLst>
      <p:ext uri="{BB962C8B-B14F-4D97-AF65-F5344CB8AC3E}">
        <p14:creationId xmlns:p14="http://schemas.microsoft.com/office/powerpoint/2010/main" xmlns="" val="2556355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4</a:t>
            </a:fld>
            <a:endParaRPr lang="en-US"/>
          </a:p>
        </p:txBody>
      </p:sp>
      <p:sp>
        <p:nvSpPr>
          <p:cNvPr id="5" name="Rectangle 4"/>
          <p:cNvSpPr/>
          <p:nvPr/>
        </p:nvSpPr>
        <p:spPr>
          <a:xfrm>
            <a:off x="611560" y="548680"/>
            <a:ext cx="7848872" cy="4832092"/>
          </a:xfrm>
          <a:prstGeom prst="rect">
            <a:avLst/>
          </a:prstGeom>
        </p:spPr>
        <p:txBody>
          <a:bodyPr wrap="square">
            <a:spAutoFit/>
          </a:bodyPr>
          <a:lstStyle/>
          <a:p>
            <a:pPr algn="just"/>
            <a:r>
              <a:rPr lang="fr-CA" sz="2800" b="1" dirty="0">
                <a:solidFill>
                  <a:srgbClr val="FFFF00"/>
                </a:solidFill>
              </a:rPr>
              <a:t>Honnête</a:t>
            </a:r>
            <a:r>
              <a:rPr lang="fr-CA" sz="2800" b="1" dirty="0"/>
              <a:t> : Qui ne cherche pas à tromper pas les autres. C’est une personne intègre, droite et loyale.</a:t>
            </a:r>
          </a:p>
          <a:p>
            <a:endParaRPr lang="fr-CA" sz="2800" b="1" dirty="0" smtClean="0"/>
          </a:p>
          <a:p>
            <a:pPr algn="just"/>
            <a:r>
              <a:rPr lang="fr-CA" sz="2800" b="1" dirty="0" smtClean="0"/>
              <a:t>L’intégrité</a:t>
            </a:r>
            <a:r>
              <a:rPr lang="fr-CA" sz="2800" b="1" dirty="0"/>
              <a:t>, la droiture de cœur et la loyauté caractérisent quelqu’un qui est honnête. </a:t>
            </a:r>
          </a:p>
          <a:p>
            <a:endParaRPr lang="fr-CA" sz="2800" b="1" dirty="0" smtClean="0"/>
          </a:p>
          <a:p>
            <a:r>
              <a:rPr lang="fr-CA" sz="2800" b="1" dirty="0" smtClean="0">
                <a:solidFill>
                  <a:srgbClr val="FFFF00"/>
                </a:solidFill>
              </a:rPr>
              <a:t>Honnête</a:t>
            </a:r>
            <a:r>
              <a:rPr lang="fr-CA" sz="2800" b="1" dirty="0" smtClean="0"/>
              <a:t> </a:t>
            </a:r>
            <a:r>
              <a:rPr lang="fr-CA" sz="2800" b="1" dirty="0"/>
              <a:t>= gr. </a:t>
            </a:r>
            <a:r>
              <a:rPr lang="fr-CA" sz="2800" b="1" dirty="0" err="1">
                <a:solidFill>
                  <a:srgbClr val="FFFF00"/>
                </a:solidFill>
              </a:rPr>
              <a:t>kalos</a:t>
            </a:r>
            <a:r>
              <a:rPr lang="fr-CA" sz="2800" b="1" dirty="0"/>
              <a:t> (</a:t>
            </a:r>
            <a:r>
              <a:rPr lang="fr-CA" sz="2800" b="1" dirty="0" err="1"/>
              <a:t>kal</a:t>
            </a:r>
            <a:r>
              <a:rPr lang="fr-CA" sz="2800" b="1" dirty="0"/>
              <a:t>-os’) </a:t>
            </a:r>
            <a:r>
              <a:rPr lang="fr-CA" sz="2800" b="1" dirty="0" smtClean="0"/>
              <a:t>κα</a:t>
            </a:r>
            <a:r>
              <a:rPr lang="fr-CA" sz="2800" b="1" dirty="0" err="1" smtClean="0"/>
              <a:t>λος</a:t>
            </a:r>
            <a:endParaRPr lang="fr-CA" sz="2800" b="1" dirty="0" smtClean="0"/>
          </a:p>
          <a:p>
            <a:endParaRPr lang="fr-CA" sz="2800" b="1" dirty="0"/>
          </a:p>
          <a:p>
            <a:pPr algn="just"/>
            <a:r>
              <a:rPr lang="fr-CA" sz="2800" b="1" dirty="0">
                <a:solidFill>
                  <a:srgbClr val="FFC000"/>
                </a:solidFill>
              </a:rPr>
              <a:t>Véritable</a:t>
            </a:r>
            <a:r>
              <a:rPr lang="fr-CA" sz="2800" b="1" dirty="0"/>
              <a:t> et </a:t>
            </a:r>
            <a:r>
              <a:rPr lang="fr-CA" sz="2800" b="1" dirty="0">
                <a:solidFill>
                  <a:srgbClr val="FFC000"/>
                </a:solidFill>
              </a:rPr>
              <a:t>authentique</a:t>
            </a:r>
            <a:r>
              <a:rPr lang="fr-CA" sz="2800" b="1" dirty="0"/>
              <a:t>, approuvé et excellent, solide et honorable, bon moralement…</a:t>
            </a:r>
          </a:p>
        </p:txBody>
      </p:sp>
    </p:spTree>
    <p:extLst>
      <p:ext uri="{BB962C8B-B14F-4D97-AF65-F5344CB8AC3E}">
        <p14:creationId xmlns:p14="http://schemas.microsoft.com/office/powerpoint/2010/main" xmlns="" val="2992037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5</a:t>
            </a:fld>
            <a:endParaRPr lang="en-US"/>
          </a:p>
        </p:txBody>
      </p:sp>
      <p:sp>
        <p:nvSpPr>
          <p:cNvPr id="5" name="Rectangle 4"/>
          <p:cNvSpPr/>
          <p:nvPr/>
        </p:nvSpPr>
        <p:spPr>
          <a:xfrm>
            <a:off x="395536" y="1052736"/>
            <a:ext cx="8280920" cy="1384995"/>
          </a:xfrm>
          <a:prstGeom prst="rect">
            <a:avLst/>
          </a:prstGeom>
        </p:spPr>
        <p:txBody>
          <a:bodyPr wrap="square">
            <a:spAutoFit/>
          </a:bodyPr>
          <a:lstStyle/>
          <a:p>
            <a:pPr algn="just"/>
            <a:r>
              <a:rPr lang="en-CA" sz="2800" b="1" dirty="0">
                <a:solidFill>
                  <a:srgbClr val="FFFF00"/>
                </a:solidFill>
              </a:rPr>
              <a:t>Bon </a:t>
            </a:r>
            <a:r>
              <a:rPr lang="en-CA" sz="2800" b="1" dirty="0"/>
              <a:t>= gr. </a:t>
            </a:r>
            <a:r>
              <a:rPr lang="en-CA" sz="2800" b="1" dirty="0" err="1">
                <a:solidFill>
                  <a:srgbClr val="FFFF00"/>
                </a:solidFill>
              </a:rPr>
              <a:t>agathos</a:t>
            </a:r>
            <a:r>
              <a:rPr lang="en-CA" sz="2800" b="1" dirty="0"/>
              <a:t> (ag-</a:t>
            </a:r>
            <a:r>
              <a:rPr lang="en-CA" sz="2800" b="1" dirty="0" err="1"/>
              <a:t>ath</a:t>
            </a:r>
            <a:r>
              <a:rPr lang="en-CA" sz="2800" b="1" dirty="0"/>
              <a:t>-</a:t>
            </a:r>
            <a:r>
              <a:rPr lang="en-CA" sz="2800" b="1" dirty="0" err="1"/>
              <a:t>os’</a:t>
            </a:r>
            <a:r>
              <a:rPr lang="en-CA" sz="2800" b="1" dirty="0"/>
              <a:t>) </a:t>
            </a:r>
            <a:r>
              <a:rPr lang="fr-CA" sz="2800" b="1" dirty="0"/>
              <a:t>αγα</a:t>
            </a:r>
            <a:r>
              <a:rPr lang="fr-CA" sz="2800" b="1" dirty="0" err="1"/>
              <a:t>θος</a:t>
            </a:r>
            <a:endParaRPr lang="fr-CA" sz="2800" b="1" dirty="0"/>
          </a:p>
          <a:p>
            <a:pPr algn="just"/>
            <a:r>
              <a:rPr lang="fr-CA" sz="2800" b="1" dirty="0"/>
              <a:t>Quelqu’un de bien, de bonne constitution ou utile, salutaire, distingué, droit et honorable.</a:t>
            </a:r>
          </a:p>
        </p:txBody>
      </p:sp>
      <p:sp>
        <p:nvSpPr>
          <p:cNvPr id="6" name="Rectangle 5"/>
          <p:cNvSpPr/>
          <p:nvPr/>
        </p:nvSpPr>
        <p:spPr>
          <a:xfrm>
            <a:off x="395536" y="3533815"/>
            <a:ext cx="8280920" cy="2246769"/>
          </a:xfrm>
          <a:prstGeom prst="rect">
            <a:avLst/>
          </a:prstGeom>
        </p:spPr>
        <p:txBody>
          <a:bodyPr wrap="square">
            <a:spAutoFit/>
          </a:bodyPr>
          <a:lstStyle/>
          <a:p>
            <a:r>
              <a:rPr lang="fr-CA" sz="2800" b="1" dirty="0">
                <a:solidFill>
                  <a:srgbClr val="FFFF00"/>
                </a:solidFill>
              </a:rPr>
              <a:t>Persévérance</a:t>
            </a:r>
            <a:r>
              <a:rPr lang="fr-CA" sz="2800" b="1" dirty="0"/>
              <a:t> = gr. </a:t>
            </a:r>
            <a:r>
              <a:rPr lang="fr-CA" sz="2800" b="1" dirty="0" err="1">
                <a:solidFill>
                  <a:srgbClr val="FFFF00"/>
                </a:solidFill>
              </a:rPr>
              <a:t>hupomone</a:t>
            </a:r>
            <a:r>
              <a:rPr lang="fr-CA" sz="2800" b="1" dirty="0">
                <a:solidFill>
                  <a:srgbClr val="FFFF00"/>
                </a:solidFill>
              </a:rPr>
              <a:t> </a:t>
            </a:r>
            <a:r>
              <a:rPr lang="fr-CA" sz="2800" b="1" dirty="0"/>
              <a:t>(</a:t>
            </a:r>
            <a:r>
              <a:rPr lang="fr-CA" sz="2800" b="1" dirty="0" err="1"/>
              <a:t>hoop</a:t>
            </a:r>
            <a:r>
              <a:rPr lang="fr-CA" sz="2800" b="1" dirty="0"/>
              <a:t>-om-on-ay’) υπ</a:t>
            </a:r>
            <a:r>
              <a:rPr lang="fr-CA" sz="2800" b="1" dirty="0" err="1"/>
              <a:t>ομονη</a:t>
            </a:r>
            <a:endParaRPr lang="fr-CA" sz="2800" b="1" dirty="0"/>
          </a:p>
          <a:p>
            <a:endParaRPr lang="fr-CA" sz="2800" b="1" dirty="0" smtClean="0"/>
          </a:p>
          <a:p>
            <a:r>
              <a:rPr lang="fr-CA" sz="2800" b="1" dirty="0" smtClean="0"/>
              <a:t>Patience</a:t>
            </a:r>
            <a:r>
              <a:rPr lang="fr-CA" sz="2800" b="1" dirty="0"/>
              <a:t>, fermeté, constance, persévérance et endurance.</a:t>
            </a:r>
          </a:p>
        </p:txBody>
      </p:sp>
    </p:spTree>
    <p:extLst>
      <p:ext uri="{BB962C8B-B14F-4D97-AF65-F5344CB8AC3E}">
        <p14:creationId xmlns:p14="http://schemas.microsoft.com/office/powerpoint/2010/main" xmlns="" val="3266862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6</a:t>
            </a:fld>
            <a:endParaRPr lang="en-US"/>
          </a:p>
        </p:txBody>
      </p:sp>
      <p:sp>
        <p:nvSpPr>
          <p:cNvPr id="5" name="Rectangle 4"/>
          <p:cNvSpPr/>
          <p:nvPr/>
        </p:nvSpPr>
        <p:spPr>
          <a:xfrm>
            <a:off x="323528" y="404664"/>
            <a:ext cx="8568952" cy="1077218"/>
          </a:xfrm>
          <a:prstGeom prst="rect">
            <a:avLst/>
          </a:prstGeom>
        </p:spPr>
        <p:txBody>
          <a:bodyPr wrap="square">
            <a:spAutoFit/>
          </a:bodyPr>
          <a:lstStyle/>
          <a:p>
            <a:pPr algn="ctr"/>
            <a:r>
              <a:rPr lang="fr-CA" sz="3200" b="1" dirty="0">
                <a:solidFill>
                  <a:srgbClr val="FFC000"/>
                </a:solidFill>
              </a:rPr>
              <a:t>I. </a:t>
            </a:r>
            <a:r>
              <a:rPr lang="fr-CA" sz="3200" b="1" u="sng" dirty="0">
                <a:solidFill>
                  <a:srgbClr val="FFC000"/>
                </a:solidFill>
              </a:rPr>
              <a:t>Quand nous sommes malhonnêtes avec nous-mêmes</a:t>
            </a:r>
            <a:r>
              <a:rPr lang="fr-CA" sz="3200" b="1" dirty="0">
                <a:solidFill>
                  <a:srgbClr val="FFC000"/>
                </a:solidFill>
              </a:rPr>
              <a:t>!</a:t>
            </a:r>
            <a:endParaRPr lang="fr-CA" sz="3200" dirty="0">
              <a:solidFill>
                <a:srgbClr val="FFC000"/>
              </a:solidFill>
            </a:endParaRPr>
          </a:p>
        </p:txBody>
      </p:sp>
      <p:sp>
        <p:nvSpPr>
          <p:cNvPr id="6" name="Rectangle 5"/>
          <p:cNvSpPr/>
          <p:nvPr/>
        </p:nvSpPr>
        <p:spPr>
          <a:xfrm>
            <a:off x="611560" y="1700808"/>
            <a:ext cx="8352928" cy="523220"/>
          </a:xfrm>
          <a:prstGeom prst="rect">
            <a:avLst/>
          </a:prstGeom>
        </p:spPr>
        <p:txBody>
          <a:bodyPr wrap="square">
            <a:spAutoFit/>
          </a:bodyPr>
          <a:lstStyle/>
          <a:p>
            <a:r>
              <a:rPr lang="fr-CA" sz="2800" b="1" dirty="0"/>
              <a:t>A. Les façades (</a:t>
            </a:r>
            <a:r>
              <a:rPr lang="fr-CA" sz="2800" dirty="0"/>
              <a:t>les fameux masques</a:t>
            </a:r>
            <a:r>
              <a:rPr lang="fr-CA" sz="2800" b="1" dirty="0" smtClean="0"/>
              <a:t>)</a:t>
            </a:r>
            <a:r>
              <a:rPr lang="fr-CA" sz="2800" b="1" dirty="0"/>
              <a:t> </a:t>
            </a:r>
            <a:r>
              <a:rPr lang="fr-CA" b="1" dirty="0">
                <a:solidFill>
                  <a:srgbClr val="FFFF00"/>
                </a:solidFill>
              </a:rPr>
              <a:t>Luc 18 :</a:t>
            </a:r>
            <a:r>
              <a:rPr lang="fr-CA" b="1" dirty="0" smtClean="0">
                <a:solidFill>
                  <a:srgbClr val="FFFF00"/>
                </a:solidFill>
              </a:rPr>
              <a:t>21-24, Mat </a:t>
            </a:r>
            <a:r>
              <a:rPr lang="fr-CA" b="1" dirty="0">
                <a:solidFill>
                  <a:srgbClr val="FFFF00"/>
                </a:solidFill>
              </a:rPr>
              <a:t>23:27-28</a:t>
            </a:r>
            <a:endParaRPr lang="fr-CA" dirty="0">
              <a:solidFill>
                <a:srgbClr val="FFFF00"/>
              </a:solidFill>
            </a:endParaRPr>
          </a:p>
        </p:txBody>
      </p:sp>
      <p:sp>
        <p:nvSpPr>
          <p:cNvPr id="9" name="Rectangle 8"/>
          <p:cNvSpPr/>
          <p:nvPr/>
        </p:nvSpPr>
        <p:spPr>
          <a:xfrm>
            <a:off x="611560" y="2564904"/>
            <a:ext cx="3292889" cy="523220"/>
          </a:xfrm>
          <a:prstGeom prst="rect">
            <a:avLst/>
          </a:prstGeom>
        </p:spPr>
        <p:txBody>
          <a:bodyPr wrap="none">
            <a:spAutoFit/>
          </a:bodyPr>
          <a:lstStyle/>
          <a:p>
            <a:r>
              <a:rPr lang="fr-CA" sz="2800" b="1" dirty="0"/>
              <a:t>B. La fausse sécurité</a:t>
            </a:r>
            <a:endParaRPr lang="fr-CA" sz="2800" dirty="0"/>
          </a:p>
        </p:txBody>
      </p:sp>
      <p:sp>
        <p:nvSpPr>
          <p:cNvPr id="10" name="Rectangle 9"/>
          <p:cNvSpPr/>
          <p:nvPr/>
        </p:nvSpPr>
        <p:spPr>
          <a:xfrm>
            <a:off x="1043608" y="3212976"/>
            <a:ext cx="7848872" cy="3385542"/>
          </a:xfrm>
          <a:prstGeom prst="rect">
            <a:avLst/>
          </a:prstGeom>
        </p:spPr>
        <p:txBody>
          <a:bodyPr wrap="square">
            <a:spAutoFit/>
          </a:bodyPr>
          <a:lstStyle/>
          <a:p>
            <a:pPr algn="just"/>
            <a:r>
              <a:rPr lang="fr-CA" sz="2800" b="1" dirty="0">
                <a:solidFill>
                  <a:srgbClr val="FFFF00"/>
                </a:solidFill>
              </a:rPr>
              <a:t>1Jean 2 :16 </a:t>
            </a:r>
            <a:r>
              <a:rPr lang="fr-CA" sz="2800" b="1" dirty="0"/>
              <a:t>Voici ce qu’on trouve dans le monde : les mauvais désirs que chacun porte en soi, l’envie de posséder ce qu’on voit, et l’orgueil qui vient de la richesse. Eh bien, tout cela ne vient pas du Père, mais du monde. 17 Le monde ne dure pas, et les mauvais désirs ne durent pas non plus. Mais celui qui fait ce que Dieu veut, celui-là vit pour toujours. </a:t>
            </a:r>
            <a:r>
              <a:rPr lang="fr-CA" b="1" dirty="0" err="1"/>
              <a:t>Pdv</a:t>
            </a:r>
            <a:endParaRPr lang="fr-CA" dirty="0"/>
          </a:p>
        </p:txBody>
      </p:sp>
    </p:spTree>
    <p:extLst>
      <p:ext uri="{BB962C8B-B14F-4D97-AF65-F5344CB8AC3E}">
        <p14:creationId xmlns:p14="http://schemas.microsoft.com/office/powerpoint/2010/main" xmlns="" val="55137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dirty="0" err="1" smtClean="0"/>
              <a:t>asdf</a:t>
            </a:r>
            <a:endParaRPr lang="en-US" dirty="0"/>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7</a:t>
            </a:fld>
            <a:endParaRPr lang="en-US"/>
          </a:p>
        </p:txBody>
      </p:sp>
      <p:sp>
        <p:nvSpPr>
          <p:cNvPr id="5" name="Rectangle 4"/>
          <p:cNvSpPr/>
          <p:nvPr/>
        </p:nvSpPr>
        <p:spPr>
          <a:xfrm>
            <a:off x="323528" y="404664"/>
            <a:ext cx="8568952" cy="1077218"/>
          </a:xfrm>
          <a:prstGeom prst="rect">
            <a:avLst/>
          </a:prstGeom>
        </p:spPr>
        <p:txBody>
          <a:bodyPr wrap="square">
            <a:spAutoFit/>
          </a:bodyPr>
          <a:lstStyle/>
          <a:p>
            <a:pPr algn="ctr"/>
            <a:r>
              <a:rPr lang="fr-CA" sz="3200" b="1" dirty="0">
                <a:solidFill>
                  <a:srgbClr val="FFC000"/>
                </a:solidFill>
              </a:rPr>
              <a:t>I. </a:t>
            </a:r>
            <a:r>
              <a:rPr lang="fr-CA" sz="3200" b="1" u="sng" dirty="0">
                <a:solidFill>
                  <a:srgbClr val="FFC000"/>
                </a:solidFill>
              </a:rPr>
              <a:t>Quand nous sommes malhonnêtes avec nous-mêmes</a:t>
            </a:r>
            <a:r>
              <a:rPr lang="fr-CA" sz="3200" b="1" dirty="0">
                <a:solidFill>
                  <a:srgbClr val="FFC000"/>
                </a:solidFill>
              </a:rPr>
              <a:t>!</a:t>
            </a:r>
            <a:endParaRPr lang="fr-CA" sz="3200" dirty="0">
              <a:solidFill>
                <a:srgbClr val="FFC000"/>
              </a:solidFill>
            </a:endParaRPr>
          </a:p>
        </p:txBody>
      </p:sp>
      <p:sp>
        <p:nvSpPr>
          <p:cNvPr id="7" name="Rectangle 6"/>
          <p:cNvSpPr/>
          <p:nvPr/>
        </p:nvSpPr>
        <p:spPr>
          <a:xfrm>
            <a:off x="527602" y="1481882"/>
            <a:ext cx="7895238" cy="523220"/>
          </a:xfrm>
          <a:prstGeom prst="rect">
            <a:avLst/>
          </a:prstGeom>
        </p:spPr>
        <p:txBody>
          <a:bodyPr wrap="none">
            <a:spAutoFit/>
          </a:bodyPr>
          <a:lstStyle/>
          <a:p>
            <a:r>
              <a:rPr lang="fr-CA" sz="2800" b="1" dirty="0"/>
              <a:t>C. </a:t>
            </a:r>
            <a:r>
              <a:rPr lang="fr-CA" sz="2800" b="1" dirty="0" smtClean="0"/>
              <a:t>L’orgueil: </a:t>
            </a:r>
            <a:r>
              <a:rPr lang="fr-CA" sz="2800" dirty="0"/>
              <a:t>"amour de soi excessif, ou arrogance"</a:t>
            </a:r>
            <a:r>
              <a:rPr lang="fr-CA" sz="2800" b="1" dirty="0" smtClean="0"/>
              <a:t> </a:t>
            </a:r>
            <a:endParaRPr lang="fr-CA" sz="2800" dirty="0"/>
          </a:p>
        </p:txBody>
      </p:sp>
      <p:sp>
        <p:nvSpPr>
          <p:cNvPr id="8" name="Rectangle 7"/>
          <p:cNvSpPr/>
          <p:nvPr/>
        </p:nvSpPr>
        <p:spPr>
          <a:xfrm>
            <a:off x="876409" y="2132856"/>
            <a:ext cx="7463190" cy="1938992"/>
          </a:xfrm>
          <a:prstGeom prst="rect">
            <a:avLst/>
          </a:prstGeom>
        </p:spPr>
        <p:txBody>
          <a:bodyPr wrap="square">
            <a:spAutoFit/>
          </a:bodyPr>
          <a:lstStyle/>
          <a:p>
            <a:pPr algn="just"/>
            <a:r>
              <a:rPr lang="fr-CA" sz="2400" b="1" dirty="0">
                <a:solidFill>
                  <a:srgbClr val="FFFF00"/>
                </a:solidFill>
              </a:rPr>
              <a:t>Romains 12 :3 </a:t>
            </a:r>
            <a:r>
              <a:rPr lang="fr-CA" sz="2400" b="1" dirty="0"/>
              <a:t>«Dieu m’a donné gratuitement ses bienfaits. Je peux donc dire à chacun de vous : </a:t>
            </a:r>
            <a:r>
              <a:rPr lang="fr-CA" sz="2400" b="1" u="sng" dirty="0">
                <a:solidFill>
                  <a:srgbClr val="FFC000"/>
                </a:solidFill>
              </a:rPr>
              <a:t>ne vous croyez pas plus importants que vous n’êtes, mais que chacun se juge comme il est, selon la mesure de foi que Dieu lui a donnée en partage</a:t>
            </a:r>
            <a:r>
              <a:rPr lang="fr-CA" sz="2400" b="1" dirty="0"/>
              <a:t>.» </a:t>
            </a:r>
            <a:r>
              <a:rPr lang="fr-CA" sz="2400" b="1" dirty="0" err="1"/>
              <a:t>Pdv</a:t>
            </a:r>
            <a:endParaRPr lang="fr-CA" sz="2400" b="1" dirty="0"/>
          </a:p>
        </p:txBody>
      </p:sp>
      <p:sp>
        <p:nvSpPr>
          <p:cNvPr id="10" name="Rectangle 9"/>
          <p:cNvSpPr/>
          <p:nvPr/>
        </p:nvSpPr>
        <p:spPr>
          <a:xfrm>
            <a:off x="571110" y="4149080"/>
            <a:ext cx="7550465" cy="523220"/>
          </a:xfrm>
          <a:prstGeom prst="rect">
            <a:avLst/>
          </a:prstGeom>
        </p:spPr>
        <p:txBody>
          <a:bodyPr wrap="none">
            <a:spAutoFit/>
          </a:bodyPr>
          <a:lstStyle/>
          <a:p>
            <a:r>
              <a:rPr lang="fr-CA" sz="2800" b="1" dirty="0"/>
              <a:t>D. Les mauvais buts dans notre vie:</a:t>
            </a:r>
            <a:r>
              <a:rPr lang="fr-CA" sz="2800" dirty="0"/>
              <a:t> </a:t>
            </a:r>
            <a:r>
              <a:rPr lang="fr-CA" sz="2400" b="1" dirty="0">
                <a:solidFill>
                  <a:srgbClr val="FFFF00"/>
                </a:solidFill>
              </a:rPr>
              <a:t>Jacques 4:14-15</a:t>
            </a:r>
            <a:endParaRPr lang="fr-CA" sz="2400" dirty="0">
              <a:solidFill>
                <a:srgbClr val="FFFF00"/>
              </a:solidFill>
            </a:endParaRPr>
          </a:p>
        </p:txBody>
      </p:sp>
      <p:sp>
        <p:nvSpPr>
          <p:cNvPr id="12" name="Rectangle 11"/>
          <p:cNvSpPr/>
          <p:nvPr/>
        </p:nvSpPr>
        <p:spPr>
          <a:xfrm>
            <a:off x="571110" y="5085184"/>
            <a:ext cx="8069342" cy="954107"/>
          </a:xfrm>
          <a:prstGeom prst="rect">
            <a:avLst/>
          </a:prstGeom>
        </p:spPr>
        <p:txBody>
          <a:bodyPr wrap="square">
            <a:spAutoFit/>
          </a:bodyPr>
          <a:lstStyle/>
          <a:p>
            <a:pPr algn="just"/>
            <a:r>
              <a:rPr lang="fr-CA" sz="2800" b="1" dirty="0"/>
              <a:t>E. Ceux qui veulent toujours plaire aux autres et éviter les conflits.</a:t>
            </a:r>
            <a:endParaRPr lang="fr-CA" sz="2800" dirty="0"/>
          </a:p>
        </p:txBody>
      </p:sp>
    </p:spTree>
    <p:extLst>
      <p:ext uri="{BB962C8B-B14F-4D97-AF65-F5344CB8AC3E}">
        <p14:creationId xmlns:p14="http://schemas.microsoft.com/office/powerpoint/2010/main" xmlns="" val="22766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8</a:t>
            </a:fld>
            <a:endParaRPr lang="en-US"/>
          </a:p>
        </p:txBody>
      </p:sp>
      <p:sp>
        <p:nvSpPr>
          <p:cNvPr id="5" name="Rectangle 4"/>
          <p:cNvSpPr/>
          <p:nvPr/>
        </p:nvSpPr>
        <p:spPr>
          <a:xfrm>
            <a:off x="467544" y="404664"/>
            <a:ext cx="7992888" cy="1200329"/>
          </a:xfrm>
          <a:prstGeom prst="rect">
            <a:avLst/>
          </a:prstGeom>
        </p:spPr>
        <p:txBody>
          <a:bodyPr wrap="square">
            <a:spAutoFit/>
          </a:bodyPr>
          <a:lstStyle/>
          <a:p>
            <a:pPr algn="ctr"/>
            <a:r>
              <a:rPr lang="fr-CA" sz="3600" b="1" u="sng" dirty="0">
                <a:solidFill>
                  <a:srgbClr val="FFC000"/>
                </a:solidFill>
              </a:rPr>
              <a:t>II. L'Honnêteté avec </a:t>
            </a:r>
            <a:r>
              <a:rPr lang="fr-CA" sz="3600" b="1" u="sng" dirty="0" smtClean="0">
                <a:solidFill>
                  <a:srgbClr val="FFC000"/>
                </a:solidFill>
              </a:rPr>
              <a:t>soi-même</a:t>
            </a:r>
          </a:p>
          <a:p>
            <a:pPr algn="ctr"/>
            <a:r>
              <a:rPr lang="fr-CA" sz="3600" b="1" dirty="0" smtClean="0">
                <a:solidFill>
                  <a:srgbClr val="FFC000"/>
                </a:solidFill>
              </a:rPr>
              <a:t>Réaliser </a:t>
            </a:r>
            <a:r>
              <a:rPr lang="fr-CA" sz="3600" b="1" dirty="0">
                <a:solidFill>
                  <a:srgbClr val="FFC000"/>
                </a:solidFill>
              </a:rPr>
              <a:t>l’état de notre cœur !</a:t>
            </a:r>
            <a:endParaRPr lang="fr-CA" sz="3600" dirty="0">
              <a:solidFill>
                <a:srgbClr val="FFC000"/>
              </a:solidFill>
            </a:endParaRPr>
          </a:p>
        </p:txBody>
      </p:sp>
      <p:sp>
        <p:nvSpPr>
          <p:cNvPr id="6" name="Rectangle 5"/>
          <p:cNvSpPr/>
          <p:nvPr/>
        </p:nvSpPr>
        <p:spPr>
          <a:xfrm>
            <a:off x="446584" y="1700808"/>
            <a:ext cx="3443571" cy="523220"/>
          </a:xfrm>
          <a:prstGeom prst="rect">
            <a:avLst/>
          </a:prstGeom>
        </p:spPr>
        <p:txBody>
          <a:bodyPr wrap="none">
            <a:spAutoFit/>
          </a:bodyPr>
          <a:lstStyle/>
          <a:p>
            <a:r>
              <a:rPr lang="fr-CA" sz="2800" b="1" dirty="0"/>
              <a:t>A. Au niveau spirituel</a:t>
            </a:r>
            <a:endParaRPr lang="fr-CA" sz="2800" dirty="0"/>
          </a:p>
        </p:txBody>
      </p:sp>
      <p:sp>
        <p:nvSpPr>
          <p:cNvPr id="7" name="Rectangle 6"/>
          <p:cNvSpPr/>
          <p:nvPr/>
        </p:nvSpPr>
        <p:spPr>
          <a:xfrm>
            <a:off x="446584" y="2420888"/>
            <a:ext cx="8280920" cy="1569660"/>
          </a:xfrm>
          <a:prstGeom prst="rect">
            <a:avLst/>
          </a:prstGeom>
        </p:spPr>
        <p:txBody>
          <a:bodyPr wrap="square">
            <a:spAutoFit/>
          </a:bodyPr>
          <a:lstStyle/>
          <a:p>
            <a:pPr algn="just"/>
            <a:r>
              <a:rPr lang="fr-CA" sz="2400" b="1" dirty="0">
                <a:solidFill>
                  <a:srgbClr val="FFC000"/>
                </a:solidFill>
              </a:rPr>
              <a:t>Le prophète Ésaïe a dit : </a:t>
            </a:r>
            <a:r>
              <a:rPr lang="fr-CA" sz="2400" b="1" dirty="0"/>
              <a:t>"… Malheur à moi! Je suis perdu, car je suis un homme dont les lèvres sont impures, j'habite au milieu d'un peuple dont les lèvres sont impures, et mes yeux ont vu le Roi, l'Éternel des armées." </a:t>
            </a:r>
            <a:r>
              <a:rPr lang="fr-CA" sz="2400" b="1" dirty="0">
                <a:solidFill>
                  <a:srgbClr val="FFFF00"/>
                </a:solidFill>
              </a:rPr>
              <a:t>Esaïe 6:5</a:t>
            </a:r>
          </a:p>
        </p:txBody>
      </p:sp>
      <p:sp>
        <p:nvSpPr>
          <p:cNvPr id="8" name="Rectangle 7"/>
          <p:cNvSpPr/>
          <p:nvPr/>
        </p:nvSpPr>
        <p:spPr>
          <a:xfrm>
            <a:off x="484336" y="4293096"/>
            <a:ext cx="8243167" cy="1569660"/>
          </a:xfrm>
          <a:prstGeom prst="rect">
            <a:avLst/>
          </a:prstGeom>
        </p:spPr>
        <p:txBody>
          <a:bodyPr wrap="square">
            <a:spAutoFit/>
          </a:bodyPr>
          <a:lstStyle/>
          <a:p>
            <a:pPr algn="just"/>
            <a:r>
              <a:rPr lang="fr-CA" sz="2400" b="1" dirty="0" smtClean="0"/>
              <a:t>Le </a:t>
            </a:r>
            <a:r>
              <a:rPr lang="fr-CA" sz="2400" b="1" dirty="0"/>
              <a:t>SEIGNEUR dit : « Venez, nous allons discuter. Même si vos péchés ont la couleur du sang, ils prendront la couleur du lait. S’ils sont rouges comme le feu, ils deviendront aussi blancs que la neige</a:t>
            </a:r>
            <a:r>
              <a:rPr lang="fr-CA" sz="2400" b="1" dirty="0" smtClean="0"/>
              <a:t>.  </a:t>
            </a:r>
            <a:r>
              <a:rPr lang="fr-CA" sz="2400" b="1" dirty="0">
                <a:solidFill>
                  <a:srgbClr val="FFFF00"/>
                </a:solidFill>
              </a:rPr>
              <a:t>Ésaïe 1 :18</a:t>
            </a:r>
          </a:p>
        </p:txBody>
      </p:sp>
    </p:spTree>
    <p:extLst>
      <p:ext uri="{BB962C8B-B14F-4D97-AF65-F5344CB8AC3E}">
        <p14:creationId xmlns:p14="http://schemas.microsoft.com/office/powerpoint/2010/main" xmlns="" val="19257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9/2/2018</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9</a:t>
            </a:fld>
            <a:endParaRPr lang="en-US"/>
          </a:p>
        </p:txBody>
      </p:sp>
      <p:sp>
        <p:nvSpPr>
          <p:cNvPr id="5" name="Rectangle 4"/>
          <p:cNvSpPr/>
          <p:nvPr/>
        </p:nvSpPr>
        <p:spPr>
          <a:xfrm>
            <a:off x="467544" y="404664"/>
            <a:ext cx="7992888" cy="1200329"/>
          </a:xfrm>
          <a:prstGeom prst="rect">
            <a:avLst/>
          </a:prstGeom>
        </p:spPr>
        <p:txBody>
          <a:bodyPr wrap="square">
            <a:spAutoFit/>
          </a:bodyPr>
          <a:lstStyle/>
          <a:p>
            <a:pPr algn="ctr"/>
            <a:r>
              <a:rPr lang="fr-CA" sz="3600" b="1" u="sng" dirty="0">
                <a:solidFill>
                  <a:srgbClr val="FFC000"/>
                </a:solidFill>
              </a:rPr>
              <a:t>II. L'Honnêteté avec </a:t>
            </a:r>
            <a:r>
              <a:rPr lang="fr-CA" sz="3600" b="1" u="sng" dirty="0" smtClean="0">
                <a:solidFill>
                  <a:srgbClr val="FFC000"/>
                </a:solidFill>
              </a:rPr>
              <a:t>soi-même</a:t>
            </a:r>
          </a:p>
          <a:p>
            <a:pPr algn="ctr"/>
            <a:r>
              <a:rPr lang="fr-CA" sz="3600" b="1" dirty="0" smtClean="0">
                <a:solidFill>
                  <a:srgbClr val="FFC000"/>
                </a:solidFill>
              </a:rPr>
              <a:t>Réaliser </a:t>
            </a:r>
            <a:r>
              <a:rPr lang="fr-CA" sz="3600" b="1" dirty="0">
                <a:solidFill>
                  <a:srgbClr val="FFC000"/>
                </a:solidFill>
              </a:rPr>
              <a:t>l’état de notre cœur !</a:t>
            </a:r>
            <a:endParaRPr lang="fr-CA" sz="3600" dirty="0">
              <a:solidFill>
                <a:srgbClr val="FFC000"/>
              </a:solidFill>
            </a:endParaRPr>
          </a:p>
        </p:txBody>
      </p:sp>
      <p:sp>
        <p:nvSpPr>
          <p:cNvPr id="6" name="Rectangle 5"/>
          <p:cNvSpPr/>
          <p:nvPr/>
        </p:nvSpPr>
        <p:spPr>
          <a:xfrm>
            <a:off x="467544" y="1916832"/>
            <a:ext cx="4110421" cy="523220"/>
          </a:xfrm>
          <a:prstGeom prst="rect">
            <a:avLst/>
          </a:prstGeom>
        </p:spPr>
        <p:txBody>
          <a:bodyPr wrap="none">
            <a:spAutoFit/>
          </a:bodyPr>
          <a:lstStyle/>
          <a:p>
            <a:r>
              <a:rPr lang="fr-CA" sz="2800" b="1" dirty="0"/>
              <a:t>B. Au niveau </a:t>
            </a:r>
            <a:r>
              <a:rPr lang="fr-CA" sz="2800" b="1" dirty="0" smtClean="0"/>
              <a:t>Émotionnel </a:t>
            </a:r>
            <a:endParaRPr lang="fr-CA" sz="2800" dirty="0"/>
          </a:p>
        </p:txBody>
      </p:sp>
      <p:sp>
        <p:nvSpPr>
          <p:cNvPr id="7" name="Rectangle 6"/>
          <p:cNvSpPr/>
          <p:nvPr/>
        </p:nvSpPr>
        <p:spPr>
          <a:xfrm>
            <a:off x="539552" y="3645024"/>
            <a:ext cx="7848872" cy="830997"/>
          </a:xfrm>
          <a:prstGeom prst="rect">
            <a:avLst/>
          </a:prstGeom>
        </p:spPr>
        <p:txBody>
          <a:bodyPr wrap="square">
            <a:spAutoFit/>
          </a:bodyPr>
          <a:lstStyle/>
          <a:p>
            <a:pPr algn="just"/>
            <a:r>
              <a:rPr lang="fr-CA" sz="2400" b="1" dirty="0"/>
              <a:t>Purifie-moi de mon péché. Car je reconnais mes crimes, et </a:t>
            </a:r>
            <a:r>
              <a:rPr lang="fr-CA" sz="2400" b="1" u="sng" dirty="0">
                <a:solidFill>
                  <a:srgbClr val="FFC000"/>
                </a:solidFill>
              </a:rPr>
              <a:t>mon péché est constamment devant moi</a:t>
            </a:r>
            <a:r>
              <a:rPr lang="fr-CA" sz="2400" b="1" dirty="0"/>
              <a:t>. </a:t>
            </a:r>
            <a:r>
              <a:rPr lang="fr-CA" sz="2400" b="1" dirty="0">
                <a:solidFill>
                  <a:srgbClr val="FFFF00"/>
                </a:solidFill>
              </a:rPr>
              <a:t>Psaume 51:4-5</a:t>
            </a:r>
          </a:p>
        </p:txBody>
      </p:sp>
      <p:sp>
        <p:nvSpPr>
          <p:cNvPr id="8" name="Rectangle 7"/>
          <p:cNvSpPr/>
          <p:nvPr/>
        </p:nvSpPr>
        <p:spPr>
          <a:xfrm>
            <a:off x="539552" y="2636912"/>
            <a:ext cx="8136904" cy="830997"/>
          </a:xfrm>
          <a:prstGeom prst="rect">
            <a:avLst/>
          </a:prstGeom>
        </p:spPr>
        <p:txBody>
          <a:bodyPr wrap="square">
            <a:spAutoFit/>
          </a:bodyPr>
          <a:lstStyle/>
          <a:p>
            <a:pPr algn="just"/>
            <a:r>
              <a:rPr lang="fr-CA" sz="2400" b="1" dirty="0" smtClean="0"/>
              <a:t>Venez </a:t>
            </a:r>
            <a:r>
              <a:rPr lang="fr-CA" sz="2400" b="1" dirty="0"/>
              <a:t>à moi, vous tous qui êtes </a:t>
            </a:r>
            <a:r>
              <a:rPr lang="fr-CA" sz="2400" b="1" u="sng" dirty="0"/>
              <a:t>fatigués et chargés</a:t>
            </a:r>
            <a:r>
              <a:rPr lang="fr-CA" sz="2400" b="1" dirty="0"/>
              <a:t>, et je vous donnerai du repos</a:t>
            </a:r>
            <a:r>
              <a:rPr lang="fr-CA" sz="2400" b="1" dirty="0" smtClean="0"/>
              <a:t>. </a:t>
            </a:r>
            <a:r>
              <a:rPr lang="fr-CA" sz="2400" b="1" dirty="0">
                <a:solidFill>
                  <a:srgbClr val="FFFF00"/>
                </a:solidFill>
              </a:rPr>
              <a:t>Mat 11:28</a:t>
            </a:r>
          </a:p>
        </p:txBody>
      </p:sp>
      <p:sp>
        <p:nvSpPr>
          <p:cNvPr id="9" name="Rectangle 8"/>
          <p:cNvSpPr/>
          <p:nvPr/>
        </p:nvSpPr>
        <p:spPr>
          <a:xfrm>
            <a:off x="546050" y="4797152"/>
            <a:ext cx="8130405" cy="830997"/>
          </a:xfrm>
          <a:prstGeom prst="rect">
            <a:avLst/>
          </a:prstGeom>
        </p:spPr>
        <p:txBody>
          <a:bodyPr wrap="square">
            <a:spAutoFit/>
          </a:bodyPr>
          <a:lstStyle/>
          <a:p>
            <a:pPr algn="just"/>
            <a:r>
              <a:rPr lang="fr-CA" sz="2400" b="1" dirty="0">
                <a:solidFill>
                  <a:srgbClr val="FFFF00"/>
                </a:solidFill>
              </a:rPr>
              <a:t>Psaumes 51:10  </a:t>
            </a:r>
            <a:r>
              <a:rPr lang="fr-CA" sz="2400" b="1" dirty="0" smtClean="0"/>
              <a:t>Ô </a:t>
            </a:r>
            <a:r>
              <a:rPr lang="fr-CA" sz="2400" b="1" dirty="0"/>
              <a:t>Dieu, crée en moi un cœur pur, mets en moi un esprit nouveau, vraiment attaché à toi. </a:t>
            </a:r>
            <a:r>
              <a:rPr lang="fr-CA" dirty="0"/>
              <a:t>PDV</a:t>
            </a:r>
          </a:p>
        </p:txBody>
      </p:sp>
    </p:spTree>
    <p:extLst>
      <p:ext uri="{BB962C8B-B14F-4D97-AF65-F5344CB8AC3E}">
        <p14:creationId xmlns:p14="http://schemas.microsoft.com/office/powerpoint/2010/main" xmlns="" val="169123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theme/theme1.xml><?xml version="1.0" encoding="utf-8"?>
<a:theme xmlns:a="http://schemas.openxmlformats.org/drawingml/2006/main" name="Default Theme">
  <a:themeElements>
    <a:clrScheme name="salon">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salon">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alon">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730</TotalTime>
  <Words>612</Words>
  <Application>Microsoft Office PowerPoint</Application>
  <PresentationFormat>Affichage à l'écran (4:3)</PresentationFormat>
  <Paragraphs>85</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Default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Technique</cp:lastModifiedBy>
  <cp:revision>71</cp:revision>
  <dcterms:created xsi:type="dcterms:W3CDTF">2014-10-11T19:27:41Z</dcterms:created>
  <dcterms:modified xsi:type="dcterms:W3CDTF">2018-09-02T12:59:16Z</dcterms:modified>
</cp:coreProperties>
</file>