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8FA677E-E02B-4F2B-8657-78B1718100C0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0000"/>
    <a:srgbClr val="254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6" autoAdjust="0"/>
  </p:normalViewPr>
  <p:slideViewPr>
    <p:cSldViewPr>
      <p:cViewPr>
        <p:scale>
          <a:sx n="100" d="100"/>
          <a:sy n="100" d="100"/>
        </p:scale>
        <p:origin x="-210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C36D5-3FF6-44F6-8A56-FBE6F2F969E1}" type="datetimeFigureOut">
              <a:rPr lang="fr-CA" smtClean="0"/>
              <a:t>03/févr.2019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9E1A-DC43-4706-805D-A68F2C6FAA4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8975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09E1A-DC43-4706-805D-A68F2C6FAA42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839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2355-FE8C-4319-AEAA-177477E9C050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0B90-DDF2-42F6-8146-5C5C20AAC0FD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A13FD-3395-4121-B0FC-EF245577403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F9948E8-D66E-4B79-AB42-A710227649D6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CA935AB-7D8C-42E8-9663-DE05755A2BA2}" type="datetime1">
              <a:rPr lang="en-US" smtClean="0"/>
              <a:pPr/>
              <a:t>2/3/2019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FB4A5-83C2-40AB-851E-9C7C0F476288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19572" y="543654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fr-CA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332656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200" b="1" u="sng" dirty="0"/>
              <a:t>Quand nous traversons la vallée du </a:t>
            </a:r>
            <a:r>
              <a:rPr lang="fr-CA" sz="3200" b="1" u="sng" dirty="0">
                <a:solidFill>
                  <a:srgbClr val="FFC000"/>
                </a:solidFill>
              </a:rPr>
              <a:t>découragement</a:t>
            </a:r>
            <a:r>
              <a:rPr lang="fr-CA" sz="3200" b="1" u="sng" dirty="0"/>
              <a:t> et de la </a:t>
            </a:r>
            <a:r>
              <a:rPr lang="fr-CA" sz="3200" b="1" u="sng" dirty="0">
                <a:solidFill>
                  <a:srgbClr val="FFC000"/>
                </a:solidFill>
              </a:rPr>
              <a:t>dépression</a:t>
            </a:r>
            <a:endParaRPr lang="fr-CA" sz="3200" dirty="0">
              <a:solidFill>
                <a:srgbClr val="FFC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41" y="2708920"/>
            <a:ext cx="4159262" cy="266429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9267" y="2708920"/>
            <a:ext cx="347662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0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7544" y="620688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Psaumes 34:18-19 </a:t>
            </a:r>
            <a:r>
              <a:rPr lang="fr-CA" sz="2800" b="1" dirty="0"/>
              <a:t>—</a:t>
            </a:r>
            <a:r>
              <a:rPr lang="fr-CA" sz="2800" dirty="0"/>
              <a:t> L’Éternel est près de ceux qui ont le cœur brisé, Et il sauve ceux qui ont l’esprit dans l’abattement. </a:t>
            </a:r>
            <a:r>
              <a:rPr lang="fr-CA" sz="2800" b="1" dirty="0">
                <a:solidFill>
                  <a:srgbClr val="FFC000"/>
                </a:solidFill>
              </a:rPr>
              <a:t>Le malheur atteint souvent le juste, Mais l’Éternel l’en délivre toujours</a:t>
            </a:r>
            <a:r>
              <a:rPr lang="fr-CA" sz="28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467544" y="2924944"/>
            <a:ext cx="8208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2 Corinthiens 1:3-4 </a:t>
            </a:r>
            <a:r>
              <a:rPr lang="fr-CA" sz="2800" b="1" dirty="0"/>
              <a:t>—</a:t>
            </a:r>
            <a:r>
              <a:rPr lang="fr-CA" sz="2800" b="1" dirty="0">
                <a:solidFill>
                  <a:srgbClr val="FFC000"/>
                </a:solidFill>
              </a:rPr>
              <a:t>Béni soit Dieu, le Père de notre Seigneur Jésus-Christ, le Père des miséricordes et le Dieu de toute consolation, qui nous console dans toutes nos afflictions</a:t>
            </a:r>
            <a:r>
              <a:rPr lang="fr-CA" sz="2800" dirty="0"/>
              <a:t>, afin que, par la consolation dont nous sommes l’objet de la part de Dieu, nous puissions consoler ceux qui se trouvent dans quelque affliction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363356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9552" y="548680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600" b="1" dirty="0">
                <a:solidFill>
                  <a:srgbClr val="FFFF00"/>
                </a:solidFill>
              </a:rPr>
              <a:t>Psaumes 42 :11  </a:t>
            </a:r>
            <a:endParaRPr lang="fr-CA" sz="3600" b="1" dirty="0" smtClean="0">
              <a:solidFill>
                <a:srgbClr val="FFFF00"/>
              </a:solidFill>
            </a:endParaRPr>
          </a:p>
          <a:p>
            <a:pPr algn="just"/>
            <a:endParaRPr lang="fr-CA" sz="3600" b="1" u="sng">
              <a:solidFill>
                <a:srgbClr val="FFFF00"/>
              </a:solidFill>
            </a:endParaRPr>
          </a:p>
          <a:p>
            <a:pPr algn="just"/>
            <a:r>
              <a:rPr lang="fr-CA" sz="3600" b="1" u="sng" smtClean="0"/>
              <a:t>Pourquoi </a:t>
            </a:r>
            <a:r>
              <a:rPr lang="fr-CA" sz="3600" b="1" u="sng" dirty="0"/>
              <a:t>donc</a:t>
            </a:r>
            <a:r>
              <a:rPr lang="fr-CA" sz="3600" b="1" dirty="0"/>
              <a:t>, </a:t>
            </a:r>
            <a:r>
              <a:rPr lang="fr-CA" sz="3600" b="1" u="sng" dirty="0"/>
              <a:t>ô mon âme, es-tu si abattue</a:t>
            </a:r>
            <a:r>
              <a:rPr lang="fr-CA" sz="3600" b="1" dirty="0"/>
              <a:t>, </a:t>
            </a:r>
            <a:r>
              <a:rPr lang="fr-CA" sz="3600" b="1" u="sng" dirty="0"/>
              <a:t>et gémis-tu sur moi</a:t>
            </a:r>
            <a:r>
              <a:rPr lang="fr-CA" sz="3600" b="1" dirty="0"/>
              <a:t> ? </a:t>
            </a:r>
            <a:r>
              <a:rPr lang="fr-CA" sz="3600" b="1" i="1" u="sng" dirty="0"/>
              <a:t>Mets ton espoir en Dieu</a:t>
            </a:r>
            <a:r>
              <a:rPr lang="fr-CA" sz="3600" b="1" dirty="0"/>
              <a:t> ! </a:t>
            </a:r>
            <a:r>
              <a:rPr lang="fr-CA" sz="3600" b="1" i="1" u="sng" dirty="0"/>
              <a:t>Je le louerai encore</a:t>
            </a:r>
            <a:r>
              <a:rPr lang="fr-CA" sz="3600" b="1" dirty="0"/>
              <a:t>, </a:t>
            </a:r>
            <a:r>
              <a:rPr lang="fr-CA" sz="3600" b="1" i="1" u="sng" dirty="0"/>
              <a:t>mon Sauveur et mon D</a:t>
            </a:r>
            <a:r>
              <a:rPr lang="fr-CA" sz="3600" b="1" u="sng" dirty="0"/>
              <a:t>ieu</a:t>
            </a:r>
            <a:r>
              <a:rPr lang="fr-CA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878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548680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C000"/>
                </a:solidFill>
              </a:rPr>
              <a:t>I. </a:t>
            </a:r>
            <a:r>
              <a:rPr lang="fr-CA" sz="2800" b="1" u="sng" dirty="0">
                <a:solidFill>
                  <a:srgbClr val="FFC000"/>
                </a:solidFill>
              </a:rPr>
              <a:t>LES CAUSES POTENTIELLES DU </a:t>
            </a:r>
            <a:r>
              <a:rPr lang="fr-CA" sz="2800" b="1" u="sng" dirty="0" smtClean="0">
                <a:solidFill>
                  <a:srgbClr val="FFC000"/>
                </a:solidFill>
              </a:rPr>
              <a:t>DÉCOURAGEMENT</a:t>
            </a:r>
            <a:endParaRPr lang="fr-CA" sz="28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9568" y="1490961"/>
            <a:ext cx="40479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2800" dirty="0" smtClean="0"/>
              <a:t>1. La déprime </a:t>
            </a:r>
            <a:r>
              <a:rPr lang="fr-CA" sz="2800" dirty="0"/>
              <a:t>saisonnière </a:t>
            </a:r>
            <a:endParaRPr lang="fr-CA" sz="2800" dirty="0"/>
          </a:p>
        </p:txBody>
      </p:sp>
      <p:sp>
        <p:nvSpPr>
          <p:cNvPr id="7" name="Rectangle 6"/>
          <p:cNvSpPr/>
          <p:nvPr/>
        </p:nvSpPr>
        <p:spPr>
          <a:xfrm>
            <a:off x="559568" y="2852936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dirty="0" smtClean="0"/>
              <a:t>2. La </a:t>
            </a:r>
            <a:r>
              <a:rPr lang="fr-CA" sz="2800" dirty="0"/>
              <a:t>détresse qui peut être émotionnelle et physique</a:t>
            </a:r>
            <a:r>
              <a:rPr lang="fr-CA" dirty="0"/>
              <a:t> </a:t>
            </a:r>
            <a:endParaRPr lang="fr-CA" dirty="0"/>
          </a:p>
        </p:txBody>
      </p:sp>
      <p:sp>
        <p:nvSpPr>
          <p:cNvPr id="8" name="Rectangle 7"/>
          <p:cNvSpPr/>
          <p:nvPr/>
        </p:nvSpPr>
        <p:spPr>
          <a:xfrm>
            <a:off x="559568" y="4293096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dirty="0" smtClean="0"/>
              <a:t>3. La </a:t>
            </a:r>
            <a:r>
              <a:rPr lang="fr-CA" sz="2800" dirty="0"/>
              <a:t>dépression (profond découragement) dans le domaine spirituel 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381470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3377" y="908720"/>
            <a:ext cx="828092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>
                <a:solidFill>
                  <a:srgbClr val="FFFF00"/>
                </a:solidFill>
              </a:rPr>
              <a:t>Jésus a dit</a:t>
            </a:r>
            <a:r>
              <a:rPr lang="fr-CA" sz="3200" b="1" dirty="0"/>
              <a:t> : «L’Esprit du Seigneur est sur moi, parce qu’il m’a oint pour annoncer une bonne nouvelle aux pauvres ; </a:t>
            </a:r>
            <a:r>
              <a:rPr lang="fr-CA" sz="3200" b="1" i="1" dirty="0"/>
              <a:t>Il m’a envoyé pour guérir ceux qui ont le cœur brisé,  Pour proclamer aux captifs la délivrance</a:t>
            </a:r>
            <a:r>
              <a:rPr lang="fr-CA" sz="3200" b="1" dirty="0"/>
              <a:t>, Et </a:t>
            </a:r>
            <a:r>
              <a:rPr lang="fr-CA" sz="3200" b="1" i="1" dirty="0"/>
              <a:t>aux aveugles le recouvrement de la vue</a:t>
            </a:r>
            <a:r>
              <a:rPr lang="fr-CA" sz="3200" b="1" dirty="0"/>
              <a:t>, </a:t>
            </a:r>
            <a:r>
              <a:rPr lang="fr-CA" sz="3200" b="1" i="1" dirty="0"/>
              <a:t>Pour renvoyer libres les opprimés</a:t>
            </a:r>
            <a:r>
              <a:rPr lang="fr-CA" sz="3200" b="1" dirty="0"/>
              <a:t>...»</a:t>
            </a:r>
            <a:r>
              <a:rPr lang="fr-CA" sz="3200" dirty="0"/>
              <a:t> </a:t>
            </a:r>
            <a:r>
              <a:rPr lang="fr-CA" sz="3200" b="1" dirty="0">
                <a:solidFill>
                  <a:srgbClr val="FFFF00"/>
                </a:solidFill>
              </a:rPr>
              <a:t>Luc 4 :18-19</a:t>
            </a:r>
            <a:endParaRPr lang="fr-CA" sz="3200" dirty="0">
              <a:solidFill>
                <a:srgbClr val="FFFF00"/>
              </a:solidFill>
            </a:endParaRPr>
          </a:p>
          <a:p>
            <a:pPr algn="just"/>
            <a:r>
              <a:rPr lang="fr-CA" b="1" dirty="0"/>
              <a:t> 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7831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asdf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7544" y="404664"/>
            <a:ext cx="8064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800" b="1" dirty="0">
                <a:solidFill>
                  <a:srgbClr val="FFC000"/>
                </a:solidFill>
              </a:rPr>
              <a:t>II. </a:t>
            </a:r>
            <a:r>
              <a:rPr lang="fr-CA" sz="2800" b="1" u="sng" dirty="0">
                <a:solidFill>
                  <a:srgbClr val="FFC000"/>
                </a:solidFill>
              </a:rPr>
              <a:t>UN REMÈDE AU PROFOND DÉCOURAGEMENT </a:t>
            </a:r>
            <a:endParaRPr lang="fr-CA" sz="28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15040" y="1056710"/>
            <a:ext cx="5969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2800" dirty="0"/>
              <a:t>Mets tout ton espoir en Dieu ! </a:t>
            </a:r>
            <a:r>
              <a:rPr lang="fr-CA" sz="2400" b="1" dirty="0">
                <a:solidFill>
                  <a:srgbClr val="FFFF00"/>
                </a:solidFill>
              </a:rPr>
              <a:t>Ps 42 :11</a:t>
            </a:r>
            <a:endParaRPr lang="fr-CA" sz="2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7544" y="1844824"/>
            <a:ext cx="80648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2800" b="1" dirty="0">
                <a:solidFill>
                  <a:srgbClr val="FFFF00"/>
                </a:solidFill>
              </a:rPr>
              <a:t>2Cor. 1:8-10</a:t>
            </a:r>
            <a:endParaRPr lang="fr-CA" sz="2800" dirty="0">
              <a:solidFill>
                <a:srgbClr val="FFFF00"/>
              </a:solidFill>
            </a:endParaRPr>
          </a:p>
          <a:p>
            <a:pPr algn="just"/>
            <a:r>
              <a:rPr lang="fr-CA" sz="2800" dirty="0" smtClean="0"/>
              <a:t>«</a:t>
            </a:r>
            <a:r>
              <a:rPr lang="fr-CA" sz="2800" dirty="0"/>
              <a:t>Nous ne voulons pas, en effet, vous laisser ignorer, frères, au sujet de l’affliction qui nous est survenue en Asie, que </a:t>
            </a:r>
            <a:r>
              <a:rPr lang="fr-CA" sz="2800" b="1" i="1" u="sng" dirty="0">
                <a:solidFill>
                  <a:srgbClr val="FFC000"/>
                </a:solidFill>
              </a:rPr>
              <a:t>nous avons été excessivement</a:t>
            </a:r>
            <a:r>
              <a:rPr lang="fr-CA" sz="2800" b="1" dirty="0">
                <a:solidFill>
                  <a:srgbClr val="FFC000"/>
                </a:solidFill>
              </a:rPr>
              <a:t>, </a:t>
            </a:r>
            <a:r>
              <a:rPr lang="fr-CA" sz="2800" b="1" i="1" u="sng" dirty="0">
                <a:solidFill>
                  <a:srgbClr val="FFC000"/>
                </a:solidFill>
              </a:rPr>
              <a:t>accablés</a:t>
            </a:r>
            <a:r>
              <a:rPr lang="fr-CA" sz="2800" b="1" dirty="0">
                <a:solidFill>
                  <a:srgbClr val="FFC000"/>
                </a:solidFill>
              </a:rPr>
              <a:t>, </a:t>
            </a:r>
            <a:r>
              <a:rPr lang="fr-CA" sz="2800" b="1" i="1" u="sng" dirty="0">
                <a:solidFill>
                  <a:srgbClr val="FFC000"/>
                </a:solidFill>
              </a:rPr>
              <a:t>au-delà de nos forces</a:t>
            </a:r>
            <a:r>
              <a:rPr lang="fr-CA" sz="2800" dirty="0"/>
              <a:t>, de telle sorte que </a:t>
            </a:r>
            <a:r>
              <a:rPr lang="fr-CA" sz="2800" b="1" i="1" u="sng" dirty="0">
                <a:solidFill>
                  <a:srgbClr val="FFC000"/>
                </a:solidFill>
              </a:rPr>
              <a:t>nous désespérions même de conserver la vie</a:t>
            </a:r>
            <a:r>
              <a:rPr lang="fr-CA" sz="2800" dirty="0"/>
              <a:t>. Et nous regardions comme certains notre arrêt de mort, </a:t>
            </a:r>
            <a:r>
              <a:rPr lang="fr-CA" sz="2800" i="1" u="sng" dirty="0"/>
              <a:t>afin de </a:t>
            </a:r>
            <a:r>
              <a:rPr lang="fr-CA" sz="2800" b="1" i="1" u="sng" dirty="0">
                <a:solidFill>
                  <a:srgbClr val="FFC000"/>
                </a:solidFill>
              </a:rPr>
              <a:t>ne pas placer notre confiance</a:t>
            </a:r>
            <a:r>
              <a:rPr lang="fr-CA" sz="2800" i="1" u="sng" dirty="0">
                <a:solidFill>
                  <a:srgbClr val="FFC000"/>
                </a:solidFill>
              </a:rPr>
              <a:t> en nous-mêmes</a:t>
            </a:r>
            <a:r>
              <a:rPr lang="fr-CA" sz="2800" dirty="0"/>
              <a:t>, </a:t>
            </a:r>
            <a:r>
              <a:rPr lang="fr-CA" sz="2800" i="1" u="sng" dirty="0"/>
              <a:t>mais de </a:t>
            </a:r>
            <a:r>
              <a:rPr lang="fr-CA" sz="2800" b="1" i="1" u="sng" dirty="0">
                <a:solidFill>
                  <a:srgbClr val="FFC000"/>
                </a:solidFill>
              </a:rPr>
              <a:t>la placer en Dieu</a:t>
            </a:r>
            <a:r>
              <a:rPr lang="fr-CA" sz="2800" b="1" i="1" u="sng" dirty="0"/>
              <a:t> qui ressuscite les morts</a:t>
            </a:r>
            <a:r>
              <a:rPr lang="fr-CA" sz="2800" dirty="0"/>
              <a:t>. </a:t>
            </a:r>
            <a:r>
              <a:rPr lang="fr-CA" sz="2800" i="1" u="sng" dirty="0"/>
              <a:t>C’est lui qui nous a délivrés  …  d’une telle mort</a:t>
            </a:r>
            <a:r>
              <a:rPr lang="fr-CA" sz="2800" dirty="0"/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365158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7544" y="836712"/>
            <a:ext cx="82809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/>
              <a:t>L’extrémité (ou la limite) de l’homme est l’opportunité du Dieu sans limites de rendre </a:t>
            </a:r>
            <a:r>
              <a:rPr lang="fr-CA" sz="3200" b="1" dirty="0" smtClean="0"/>
              <a:t>possible ce </a:t>
            </a:r>
            <a:r>
              <a:rPr lang="fr-CA" sz="3200" b="1" dirty="0"/>
              <a:t>qui nous paraissait humainement impossible.</a:t>
            </a:r>
            <a:r>
              <a:rPr lang="fr-CA" sz="3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7544" y="3717032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/>
              <a:t>« Ma grâce te suffit, car ma puissance s’accomplit dans la faiblesse » </a:t>
            </a:r>
            <a:r>
              <a:rPr lang="fr-CA" sz="3200" b="1" dirty="0">
                <a:solidFill>
                  <a:srgbClr val="FFFF00"/>
                </a:solidFill>
              </a:rPr>
              <a:t>2Cor 12:9</a:t>
            </a:r>
            <a:endParaRPr lang="fr-CA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98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690067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/>
              <a:t>«</a:t>
            </a:r>
            <a:r>
              <a:rPr lang="fr-CA" sz="2800" b="1" u="sng" dirty="0">
                <a:solidFill>
                  <a:srgbClr val="FFC000"/>
                </a:solidFill>
              </a:rPr>
              <a:t>Ce que nous sommes, nous le devons à Dieu</a:t>
            </a:r>
            <a:r>
              <a:rPr lang="fr-CA" sz="2800" b="1" dirty="0"/>
              <a:t> ; car par notre union avec le Christ, Jésus, Dieu nous a créés pour une vie riche d’œuvres bonnes qu’il a préparées à l’avance afin que nous les accomplissions</a:t>
            </a:r>
            <a:r>
              <a:rPr lang="fr-CA" sz="2800" b="1" dirty="0" smtClean="0"/>
              <a:t>.» </a:t>
            </a:r>
            <a:r>
              <a:rPr lang="fr-CA" sz="2800" b="1" dirty="0" smtClean="0">
                <a:solidFill>
                  <a:srgbClr val="FFFF00"/>
                </a:solidFill>
              </a:rPr>
              <a:t>Éphésiens 2:10</a:t>
            </a:r>
            <a:endParaRPr lang="fr-CA" sz="2800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3789040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/>
              <a:t>Jésus dit : «Venez à moi, vous tous qui êtes fatigués et courbés sous un fardeau, </a:t>
            </a:r>
            <a:r>
              <a:rPr lang="fr-CA" sz="2800" b="1" dirty="0">
                <a:solidFill>
                  <a:srgbClr val="FFC000"/>
                </a:solidFill>
              </a:rPr>
              <a:t>et </a:t>
            </a:r>
            <a:r>
              <a:rPr lang="fr-CA" sz="2800" b="1" i="1" u="sng" dirty="0">
                <a:solidFill>
                  <a:srgbClr val="FFC000"/>
                </a:solidFill>
              </a:rPr>
              <a:t>je vous donnerai du repos</a:t>
            </a:r>
            <a:r>
              <a:rPr lang="fr-CA" sz="2800" b="1" dirty="0"/>
              <a:t>. </a:t>
            </a:r>
            <a:r>
              <a:rPr lang="fr-CA" sz="2800" b="1" dirty="0" smtClean="0">
                <a:solidFill>
                  <a:srgbClr val="FFFF00"/>
                </a:solidFill>
              </a:rPr>
              <a:t>Mat</a:t>
            </a:r>
            <a:r>
              <a:rPr lang="fr-CA" sz="2800" b="1" dirty="0">
                <a:solidFill>
                  <a:srgbClr val="FFFF00"/>
                </a:solidFill>
              </a:rPr>
              <a:t>. 11 : 28  </a:t>
            </a:r>
            <a:r>
              <a:rPr lang="fr-CA" sz="28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5547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332656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u="sng" dirty="0"/>
              <a:t>Change la façon de voir ta situation présente en t’appuyant sur </a:t>
            </a:r>
            <a:r>
              <a:rPr lang="fr-CA" sz="2800" b="1" u="sng" dirty="0" smtClean="0"/>
              <a:t>Dieu et ses promesses</a:t>
            </a:r>
            <a:r>
              <a:rPr lang="fr-CA" sz="2800" b="1" dirty="0"/>
              <a:t>!</a:t>
            </a:r>
            <a:r>
              <a:rPr lang="fr-CA" sz="2800" b="1" dirty="0" smtClean="0"/>
              <a:t> </a:t>
            </a:r>
            <a:endParaRPr lang="fr-CA" sz="2800" dirty="0"/>
          </a:p>
        </p:txBody>
      </p:sp>
      <p:sp>
        <p:nvSpPr>
          <p:cNvPr id="6" name="Rectangle 5"/>
          <p:cNvSpPr/>
          <p:nvPr/>
        </p:nvSpPr>
        <p:spPr>
          <a:xfrm>
            <a:off x="374229" y="1700808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dirty="0"/>
              <a:t>Ne crains rien, car je suis avec toi; Ne promène pas des regards inquiets, car je suis ton Dieu; Je te fortifie, je viens à ton secours, Je te soutiens de ma droite triomphante.</a:t>
            </a:r>
            <a:r>
              <a:rPr lang="fr-CA" sz="2800" b="1" dirty="0"/>
              <a:t> </a:t>
            </a:r>
            <a:r>
              <a:rPr lang="fr-CA" sz="2800" dirty="0" err="1">
                <a:solidFill>
                  <a:srgbClr val="FFFF00"/>
                </a:solidFill>
              </a:rPr>
              <a:t>Esaie</a:t>
            </a:r>
            <a:r>
              <a:rPr lang="fr-CA" sz="2800" dirty="0">
                <a:solidFill>
                  <a:srgbClr val="FFFF00"/>
                </a:solidFill>
              </a:rPr>
              <a:t> 41:10</a:t>
            </a:r>
          </a:p>
        </p:txBody>
      </p:sp>
      <p:sp>
        <p:nvSpPr>
          <p:cNvPr id="7" name="Rectangle 6"/>
          <p:cNvSpPr/>
          <p:nvPr/>
        </p:nvSpPr>
        <p:spPr>
          <a:xfrm>
            <a:off x="374229" y="3933056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dirty="0">
                <a:solidFill>
                  <a:srgbClr val="FFFF00"/>
                </a:solidFill>
              </a:rPr>
              <a:t>Deutéronome 31:8 </a:t>
            </a:r>
            <a:r>
              <a:rPr lang="fr-CA" sz="2800" dirty="0"/>
              <a:t>— L’Éternel marchera lui-même devant toi, il sera lui-même avec toi, il ne te délaissera point, il ne t’abandonnera point; ne crains point, et ne t’effraie point.</a:t>
            </a:r>
          </a:p>
        </p:txBody>
      </p:sp>
    </p:spTree>
    <p:extLst>
      <p:ext uri="{BB962C8B-B14F-4D97-AF65-F5344CB8AC3E}">
        <p14:creationId xmlns:p14="http://schemas.microsoft.com/office/powerpoint/2010/main" val="380529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2/3/2019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9552" y="330497"/>
            <a:ext cx="7895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3200" b="1" dirty="0"/>
              <a:t>Dieu n’abandonne jamais celui qui crie à Lui!</a:t>
            </a:r>
          </a:p>
        </p:txBody>
      </p:sp>
      <p:sp>
        <p:nvSpPr>
          <p:cNvPr id="6" name="Rectangle 5"/>
          <p:cNvSpPr/>
          <p:nvPr/>
        </p:nvSpPr>
        <p:spPr>
          <a:xfrm>
            <a:off x="531565" y="1988840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Psaume 34</a:t>
            </a:r>
            <a:r>
              <a:rPr lang="fr-CA" sz="2800" b="1" dirty="0"/>
              <a:t>:</a:t>
            </a:r>
            <a:r>
              <a:rPr lang="fr-CA" sz="2800" dirty="0"/>
              <a:t> </a:t>
            </a:r>
            <a:r>
              <a:rPr lang="fr-CA" sz="2800" b="1" dirty="0">
                <a:solidFill>
                  <a:srgbClr val="FFC000"/>
                </a:solidFill>
              </a:rPr>
              <a:t>Je me suis adressé au Seigneur et il m’a répondu, il m’a délivré de toutes mes craintes</a:t>
            </a:r>
            <a:r>
              <a:rPr lang="fr-CA" sz="2800" dirty="0"/>
              <a:t>. 5 Ceux qui lèvent les yeux vers lui rayonnent de joie ; la honte n’assombrit plus leur front ! 6 </a:t>
            </a:r>
            <a:r>
              <a:rPr lang="fr-CA" sz="2800" b="1" dirty="0">
                <a:solidFill>
                  <a:srgbClr val="FFC000"/>
                </a:solidFill>
              </a:rPr>
              <a:t>Voilà un pauvre qui a crié au secours ; le Seigneur l’a entendu et l’a sauvé de tout ce qui l’angoissait</a:t>
            </a:r>
            <a:r>
              <a:rPr lang="fr-CA" sz="2800" dirty="0"/>
              <a:t>. 7 L’ange du Seigneur monte la garde autour des fidèles et les met hors de danger.»  </a:t>
            </a:r>
            <a:endParaRPr lang="fr-CA" sz="2800" b="1" dirty="0"/>
          </a:p>
        </p:txBody>
      </p:sp>
    </p:spTree>
    <p:extLst>
      <p:ext uri="{BB962C8B-B14F-4D97-AF65-F5344CB8AC3E}">
        <p14:creationId xmlns:p14="http://schemas.microsoft.com/office/powerpoint/2010/main" val="359276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Default Theme">
  <a:themeElements>
    <a:clrScheme name="salon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salon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alo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572</TotalTime>
  <Words>425</Words>
  <Application>Microsoft Office PowerPoint</Application>
  <PresentationFormat>Affichage à l'écran (4:3)</PresentationFormat>
  <Paragraphs>56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Default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Luc</cp:lastModifiedBy>
  <cp:revision>61</cp:revision>
  <dcterms:created xsi:type="dcterms:W3CDTF">2014-10-11T19:27:41Z</dcterms:created>
  <dcterms:modified xsi:type="dcterms:W3CDTF">2019-02-03T13:29:42Z</dcterms:modified>
</cp:coreProperties>
</file>