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8FA677E-E02B-4F2B-8657-78B1718100C0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5"/>
            <p14:sldId id="266"/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0000"/>
    <a:srgbClr val="254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6" autoAdjust="0"/>
  </p:normalViewPr>
  <p:slideViewPr>
    <p:cSldViewPr>
      <p:cViewPr>
        <p:scale>
          <a:sx n="100" d="100"/>
          <a:sy n="100" d="100"/>
        </p:scale>
        <p:origin x="-102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C36D5-3FF6-44F6-8A56-FBE6F2F969E1}" type="datetimeFigureOut">
              <a:rPr lang="fr-CA" smtClean="0"/>
              <a:t>16/déc.2018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09E1A-DC43-4706-805D-A68F2C6FAA4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8975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09E1A-DC43-4706-805D-A68F2C6FAA42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839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2DBB-ACAF-44B8-92B0-11D2D81277B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2355-FE8C-4319-AEAA-177477E9C050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0B90-DDF2-42F6-8146-5C5C20AAC0FD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A13FD-3395-4121-B0FC-EF245577403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F9948E8-D66E-4B79-AB42-A710227649D6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CA935AB-7D8C-42E8-9663-DE05755A2BA2}" type="datetime1">
              <a:rPr lang="en-US" smtClean="0"/>
              <a:pPr/>
              <a:t>12/16/2018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FB4A5-83C2-40AB-851E-9C7C0F476288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asdf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2DBB-ACAF-44B8-92B0-11D2D81277B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19572" y="543654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fr-CA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9572" y="229209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b="1" u="sng" dirty="0">
                <a:solidFill>
                  <a:srgbClr val="FFFF00"/>
                </a:solidFill>
              </a:rPr>
              <a:t>PRIER AVEC PASSION</a:t>
            </a:r>
            <a:r>
              <a:rPr lang="fr-CA" sz="3200" b="1" dirty="0">
                <a:solidFill>
                  <a:srgbClr val="FFFF00"/>
                </a:solidFill>
              </a:rPr>
              <a:t>:</a:t>
            </a:r>
            <a:endParaRPr lang="fr-CA" sz="3200" dirty="0">
              <a:solidFill>
                <a:srgbClr val="FFFF00"/>
              </a:solidFill>
            </a:endParaRPr>
          </a:p>
          <a:p>
            <a:pPr algn="ctr"/>
            <a:r>
              <a:rPr lang="fr-CA" sz="3200" b="1" dirty="0"/>
              <a:t>C’est de toujours prier, sans jamais se décourager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208659"/>
            <a:ext cx="3096344" cy="393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0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692696"/>
            <a:ext cx="80648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Matthieu </a:t>
            </a:r>
            <a:r>
              <a:rPr lang="fr-CA" sz="2800" b="1" dirty="0" smtClean="0">
                <a:solidFill>
                  <a:srgbClr val="FFFF00"/>
                </a:solidFill>
              </a:rPr>
              <a:t>24:24</a:t>
            </a:r>
            <a:r>
              <a:rPr lang="fr-CA" sz="2800" b="1" dirty="0" smtClean="0"/>
              <a:t> </a:t>
            </a:r>
            <a:r>
              <a:rPr lang="fr-CA" sz="2800" b="1" dirty="0"/>
              <a:t>De faux Christ se lèveront, ainsi que de faux prophètes. Ils feront de grands miracles et produiront des signes extraordinaires pour que — si la chose était possible — même ceux que Dieu a choisis soient induits en erreur. </a:t>
            </a:r>
            <a:r>
              <a:rPr lang="fr-CA" sz="2800" b="1" dirty="0" err="1"/>
              <a:t>Transc</a:t>
            </a:r>
            <a:r>
              <a:rPr lang="fr-CA" sz="2800" b="1" dirty="0"/>
              <a:t>. </a:t>
            </a:r>
            <a:r>
              <a:rPr lang="fr-CA" b="1" dirty="0"/>
              <a:t>PV</a:t>
            </a:r>
          </a:p>
        </p:txBody>
      </p:sp>
      <p:sp>
        <p:nvSpPr>
          <p:cNvPr id="8" name="Rectangle 7"/>
          <p:cNvSpPr/>
          <p:nvPr/>
        </p:nvSpPr>
        <p:spPr>
          <a:xfrm>
            <a:off x="519386" y="3356992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 smtClean="0">
                <a:solidFill>
                  <a:srgbClr val="FFFF00"/>
                </a:solidFill>
              </a:rPr>
              <a:t>2Timothée </a:t>
            </a:r>
            <a:r>
              <a:rPr lang="fr-CA" sz="2800" b="1" dirty="0">
                <a:solidFill>
                  <a:srgbClr val="FFFF00"/>
                </a:solidFill>
              </a:rPr>
              <a:t>4:7 </a:t>
            </a:r>
            <a:r>
              <a:rPr lang="fr-CA" sz="2800" b="1" u="sng" dirty="0">
                <a:solidFill>
                  <a:srgbClr val="FFC000"/>
                </a:solidFill>
              </a:rPr>
              <a:t>J’ai combattu le bon combat</a:t>
            </a:r>
            <a:r>
              <a:rPr lang="fr-CA" sz="2800" b="1" dirty="0">
                <a:solidFill>
                  <a:srgbClr val="FFC000"/>
                </a:solidFill>
              </a:rPr>
              <a:t>, </a:t>
            </a:r>
            <a:r>
              <a:rPr lang="fr-CA" sz="2800" b="1" u="sng" dirty="0">
                <a:solidFill>
                  <a:srgbClr val="FFC000"/>
                </a:solidFill>
              </a:rPr>
              <a:t>j’ai terminé la course</a:t>
            </a:r>
            <a:r>
              <a:rPr lang="fr-CA" sz="2800" b="1" dirty="0">
                <a:solidFill>
                  <a:srgbClr val="FFC000"/>
                </a:solidFill>
              </a:rPr>
              <a:t>, </a:t>
            </a:r>
            <a:r>
              <a:rPr lang="fr-CA" sz="2800" b="1" u="sng" dirty="0">
                <a:solidFill>
                  <a:srgbClr val="FFC000"/>
                </a:solidFill>
              </a:rPr>
              <a:t>j’ai gardé la foi</a:t>
            </a:r>
            <a:r>
              <a:rPr lang="fr-CA" sz="2800" b="1" dirty="0">
                <a:solidFill>
                  <a:srgbClr val="FFC000"/>
                </a:solidFill>
              </a:rPr>
              <a:t>.</a:t>
            </a:r>
            <a:r>
              <a:rPr lang="fr-CA" sz="2800" b="1" dirty="0"/>
              <a:t> </a:t>
            </a:r>
            <a:r>
              <a:rPr lang="fr-CA" sz="2800" b="1" dirty="0">
                <a:solidFill>
                  <a:srgbClr val="FFFF00"/>
                </a:solidFill>
              </a:rPr>
              <a:t>8</a:t>
            </a:r>
            <a:r>
              <a:rPr lang="fr-CA" sz="2800" b="1" dirty="0"/>
              <a:t>  Désormais, la couronne de justice m’est réservée. Le Seigneur, le juste juge, me la remettra ce jour-là, et non seulement à moi, mais aussi à tous ceux qui auront attendu avec amour sa </a:t>
            </a:r>
            <a:r>
              <a:rPr lang="fr-CA" sz="2800" b="1" dirty="0" smtClean="0"/>
              <a:t>venue…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270245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55576" y="836712"/>
            <a:ext cx="77048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i="1" dirty="0"/>
              <a:t>Négliger la prière personnelle conduit nécessairement à l’anémie spirituelle, ouvre la porte à toutes sortes d’erreurs ou de fautes, et rend stériles nos efforts pour servir Dieu</a:t>
            </a:r>
            <a:r>
              <a:rPr lang="fr-CA" sz="2800" b="1" dirty="0"/>
              <a:t>. </a:t>
            </a:r>
            <a:endParaRPr lang="fr-CA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755576" y="3356992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/>
              <a:t>Un homme très ordinaire qui prie le Dieu tout-puissant accompli l’extraordinaire ? Que pourrait-il craindre des hommes ou des circonstances ? </a:t>
            </a:r>
            <a:r>
              <a:rPr lang="fr-CA" sz="2800" b="1" i="1" u="sng" dirty="0">
                <a:solidFill>
                  <a:srgbClr val="FFC000"/>
                </a:solidFill>
              </a:rPr>
              <a:t>Il se sait faible, limité et sans défense</a:t>
            </a:r>
            <a:r>
              <a:rPr lang="fr-CA" sz="2800" b="1" dirty="0"/>
              <a:t>, mais Dieu est sa force et son bouclier. </a:t>
            </a:r>
          </a:p>
        </p:txBody>
      </p:sp>
    </p:spTree>
    <p:extLst>
      <p:ext uri="{BB962C8B-B14F-4D97-AF65-F5344CB8AC3E}">
        <p14:creationId xmlns:p14="http://schemas.microsoft.com/office/powerpoint/2010/main" val="184037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0198" y="548680"/>
            <a:ext cx="86222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 smtClean="0">
                <a:solidFill>
                  <a:srgbClr val="FFFF00"/>
                </a:solidFill>
              </a:rPr>
              <a:t>Luc 18 :1 </a:t>
            </a:r>
            <a:r>
              <a:rPr lang="fr-CA" sz="3200" b="1" i="1" u="sng" dirty="0">
                <a:solidFill>
                  <a:srgbClr val="FFC000"/>
                </a:solidFill>
              </a:rPr>
              <a:t>Jésus leur dit une parabole pour montrer qu’ils devaient toujours prier</a:t>
            </a:r>
            <a:r>
              <a:rPr lang="fr-CA" sz="3200" b="1" dirty="0">
                <a:solidFill>
                  <a:srgbClr val="FFC000"/>
                </a:solidFill>
              </a:rPr>
              <a:t>, </a:t>
            </a:r>
            <a:r>
              <a:rPr lang="fr-CA" sz="3200" b="1" i="1" u="sng" dirty="0">
                <a:solidFill>
                  <a:srgbClr val="FFC000"/>
                </a:solidFill>
              </a:rPr>
              <a:t>sans se décourager</a:t>
            </a:r>
            <a:r>
              <a:rPr lang="fr-CA" sz="3200" b="1" dirty="0"/>
              <a:t>. 2 Il dit: « Il y avait dans une ville un juge qui ne craignait pas Dieu et qui n’avait d’égards pour personne. 3 Il y avait aussi dans cette ville une veuve qui venait lui dire: ‘</a:t>
            </a:r>
            <a:r>
              <a:rPr lang="fr-CA" sz="3200" b="1" u="sng" dirty="0">
                <a:solidFill>
                  <a:srgbClr val="FFC000"/>
                </a:solidFill>
              </a:rPr>
              <a:t>Rends-moi justice</a:t>
            </a:r>
            <a:r>
              <a:rPr lang="fr-CA" sz="3200" b="1" dirty="0"/>
              <a:t> contre ma partie adverse.’ 4  Pendant longtemps il refusa. Mais ensuite il se dit: ‘Même si je ne crains pas Dieu et n’ai d’égards pour personne, </a:t>
            </a:r>
          </a:p>
        </p:txBody>
      </p:sp>
    </p:spTree>
    <p:extLst>
      <p:ext uri="{BB962C8B-B14F-4D97-AF65-F5344CB8AC3E}">
        <p14:creationId xmlns:p14="http://schemas.microsoft.com/office/powerpoint/2010/main" val="22637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5536" y="620688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>
                <a:solidFill>
                  <a:srgbClr val="FFFF00"/>
                </a:solidFill>
              </a:rPr>
              <a:t>Luc 18 : </a:t>
            </a:r>
            <a:r>
              <a:rPr lang="fr-CA" sz="3200" b="1" dirty="0" smtClean="0">
                <a:solidFill>
                  <a:srgbClr val="FFFF00"/>
                </a:solidFill>
              </a:rPr>
              <a:t>5</a:t>
            </a:r>
            <a:r>
              <a:rPr lang="fr-CA" sz="3200" b="1" dirty="0" smtClean="0"/>
              <a:t> </a:t>
            </a:r>
            <a:r>
              <a:rPr lang="fr-CA" sz="3200" b="1" dirty="0"/>
              <a:t>puisque cette veuve me fatigue, je vais lui rendre justice afin qu’elle ne vienne pas sans cesse me déranger.’ » 6 Le Seigneur ajouta: « Écoutez ce que dit le juge injuste. 7 </a:t>
            </a:r>
            <a:r>
              <a:rPr lang="fr-CA" sz="3200" b="1" dirty="0">
                <a:solidFill>
                  <a:srgbClr val="FFFF00"/>
                </a:solidFill>
              </a:rPr>
              <a:t>Et Dieu ne fera-t-il pas justice à ceux qu’il a choisis (ses élus) et qui crient à lui jour et nuit? Les fera-t-il attendre? 8 Je vous le dis, il leur fera rapidement justice. </a:t>
            </a:r>
            <a:r>
              <a:rPr lang="fr-CA" sz="3200" b="1" u="sng" dirty="0"/>
              <a:t>Mais, quand le Fils de l’homme viendra, trouvera-t-il la foi sur la terre?</a:t>
            </a:r>
            <a:r>
              <a:rPr lang="fr-CA" sz="3200" b="1" dirty="0"/>
              <a:t> » </a:t>
            </a:r>
            <a:r>
              <a:rPr lang="fr-CA" b="1" dirty="0"/>
              <a:t>Lsg21</a:t>
            </a:r>
          </a:p>
        </p:txBody>
      </p:sp>
    </p:spTree>
    <p:extLst>
      <p:ext uri="{BB962C8B-B14F-4D97-AF65-F5344CB8AC3E}">
        <p14:creationId xmlns:p14="http://schemas.microsoft.com/office/powerpoint/2010/main" val="284575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93676"/>
            <a:ext cx="6696744" cy="501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11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4709" y="620687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b="1" dirty="0">
                <a:solidFill>
                  <a:srgbClr val="FFC000"/>
                </a:solidFill>
              </a:rPr>
              <a:t>I. </a:t>
            </a:r>
            <a:r>
              <a:rPr lang="fr-CA" sz="3200" b="1" u="sng" dirty="0">
                <a:solidFill>
                  <a:srgbClr val="FFC000"/>
                </a:solidFill>
              </a:rPr>
              <a:t>L’attitude persistante de cette </a:t>
            </a:r>
            <a:r>
              <a:rPr lang="fr-CA" sz="3200" b="1" u="sng" dirty="0" smtClean="0">
                <a:solidFill>
                  <a:srgbClr val="FFC000"/>
                </a:solidFill>
              </a:rPr>
              <a:t>femme</a:t>
            </a:r>
            <a:endParaRPr lang="fr-CA" sz="32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4709" y="2060848"/>
            <a:ext cx="80477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>
                <a:solidFill>
                  <a:srgbClr val="FFFF00"/>
                </a:solidFill>
              </a:rPr>
              <a:t>Jacques </a:t>
            </a:r>
            <a:r>
              <a:rPr lang="fr-CA" sz="3200" b="1" dirty="0" smtClean="0">
                <a:solidFill>
                  <a:srgbClr val="FFFF00"/>
                </a:solidFill>
              </a:rPr>
              <a:t>1:27 </a:t>
            </a:r>
            <a:r>
              <a:rPr lang="fr-CA" sz="3200" b="1" dirty="0" smtClean="0"/>
              <a:t>La </a:t>
            </a:r>
            <a:r>
              <a:rPr lang="fr-CA" sz="3200" b="1" dirty="0"/>
              <a:t>religion authentique et irréprochable aux yeux de Dieu, notre Père, consiste à </a:t>
            </a:r>
            <a:r>
              <a:rPr lang="fr-CA" sz="3200" b="1" i="1" u="sng" dirty="0">
                <a:solidFill>
                  <a:srgbClr val="FFC000"/>
                </a:solidFill>
              </a:rPr>
              <a:t>aider les orphelins et les veuves lorsqu’ils passent par l’épreuve</a:t>
            </a:r>
            <a:r>
              <a:rPr lang="fr-CA" sz="3200" b="1" dirty="0"/>
              <a:t>, et à se garder soi-même sans tache en se préservant de l’influence corruptrice du monde. </a:t>
            </a:r>
            <a:r>
              <a:rPr lang="fr-CA" b="1" dirty="0"/>
              <a:t>PV</a:t>
            </a:r>
          </a:p>
        </p:txBody>
      </p:sp>
    </p:spTree>
    <p:extLst>
      <p:ext uri="{BB962C8B-B14F-4D97-AF65-F5344CB8AC3E}">
        <p14:creationId xmlns:p14="http://schemas.microsoft.com/office/powerpoint/2010/main" val="12483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1560" y="548680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>
                <a:solidFill>
                  <a:srgbClr val="FFC000"/>
                </a:solidFill>
              </a:rPr>
              <a:t>II. </a:t>
            </a:r>
            <a:r>
              <a:rPr lang="fr-CA" sz="3200" b="1" u="sng" dirty="0">
                <a:solidFill>
                  <a:srgbClr val="FFC000"/>
                </a:solidFill>
              </a:rPr>
              <a:t>L’attitude irrespectueuse de ce juge est mis en contraste avec le cœur parfaitement juste de Dieu</a:t>
            </a:r>
            <a:endParaRPr lang="fr-CA" sz="32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1560" y="2551837"/>
            <a:ext cx="79928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dirty="0"/>
              <a:t>«Si un magistrat méchant, corrompu et injuste a accepté de rendre justice à une veuve sans défense (cette phrase présente le cas de moindre importance), </a:t>
            </a:r>
            <a:r>
              <a:rPr lang="fr-CA" sz="3200" b="1" u="sng" dirty="0">
                <a:solidFill>
                  <a:srgbClr val="FFC000"/>
                </a:solidFill>
              </a:rPr>
              <a:t>à combien plus forte raison</a:t>
            </a:r>
            <a:r>
              <a:rPr lang="fr-CA" sz="3200" dirty="0"/>
              <a:t> un Dieu juste et miséricordieux défendra le droit de ses élus qui crient à lui!»</a:t>
            </a:r>
          </a:p>
        </p:txBody>
      </p:sp>
    </p:spTree>
    <p:extLst>
      <p:ext uri="{BB962C8B-B14F-4D97-AF65-F5344CB8AC3E}">
        <p14:creationId xmlns:p14="http://schemas.microsoft.com/office/powerpoint/2010/main" val="43546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7544" y="404664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b="1" dirty="0">
                <a:solidFill>
                  <a:srgbClr val="FFC000"/>
                </a:solidFill>
              </a:rPr>
              <a:t>III. </a:t>
            </a:r>
            <a:r>
              <a:rPr lang="fr-CA" sz="3200" b="1" u="sng" dirty="0">
                <a:solidFill>
                  <a:srgbClr val="FFC000"/>
                </a:solidFill>
              </a:rPr>
              <a:t>Quand le Fils de l’homme viendra, trouvera-t-il la foi sur la terre</a:t>
            </a:r>
            <a:r>
              <a:rPr lang="fr-CA" sz="3200" b="1" dirty="0">
                <a:solidFill>
                  <a:srgbClr val="FFC000"/>
                </a:solidFill>
              </a:rPr>
              <a:t>?</a:t>
            </a:r>
            <a:r>
              <a:rPr lang="fr-CA" sz="3200" dirty="0">
                <a:solidFill>
                  <a:srgbClr val="FFC000"/>
                </a:solidFill>
              </a:rPr>
              <a:t> </a:t>
            </a:r>
            <a:r>
              <a:rPr lang="fr-CA" sz="3200" dirty="0" smtClean="0">
                <a:solidFill>
                  <a:srgbClr val="FFC000"/>
                </a:solidFill>
              </a:rPr>
              <a:t> </a:t>
            </a:r>
            <a:r>
              <a:rPr lang="fr-CA" sz="2400" dirty="0" smtClean="0">
                <a:solidFill>
                  <a:srgbClr val="FFC000"/>
                </a:solidFill>
              </a:rPr>
              <a:t>V.8</a:t>
            </a:r>
            <a:endParaRPr lang="fr-CA" sz="24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916832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 smtClean="0"/>
              <a:t>«Cette </a:t>
            </a:r>
            <a:r>
              <a:rPr lang="fr-CA" sz="2800" b="1" dirty="0"/>
              <a:t>question suggère qu’à son retour la foi (authentique) se fera plutôt rare, comme du temps de Noé (Luc 17:26), où seulement huit personnes furent sauvées. La période qui précédera immédiatement son retour sera caractérisée par la persécution, l’apostasie (dans l’église) et l’incrédulité (généralisé)…». </a:t>
            </a:r>
            <a:endParaRPr lang="fr-CA" sz="2800" b="1" dirty="0" smtClean="0"/>
          </a:p>
          <a:p>
            <a:pPr algn="just"/>
            <a:endParaRPr lang="fr-CA" sz="2800" b="1" dirty="0"/>
          </a:p>
          <a:p>
            <a:pPr algn="just"/>
            <a:r>
              <a:rPr lang="fr-CA" sz="2800" b="1" dirty="0">
                <a:solidFill>
                  <a:srgbClr val="FFFF00"/>
                </a:solidFill>
              </a:rPr>
              <a:t>John </a:t>
            </a:r>
            <a:r>
              <a:rPr lang="fr-CA" sz="2800" b="1" dirty="0" err="1">
                <a:solidFill>
                  <a:srgbClr val="FFFF00"/>
                </a:solidFill>
              </a:rPr>
              <a:t>MacArthur</a:t>
            </a:r>
            <a:endParaRPr lang="fr-CA" sz="2800" b="1" dirty="0"/>
          </a:p>
          <a:p>
            <a:pPr algn="just"/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91440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7544" y="404664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b="1" dirty="0">
                <a:solidFill>
                  <a:srgbClr val="FFC000"/>
                </a:solidFill>
              </a:rPr>
              <a:t>III. </a:t>
            </a:r>
            <a:r>
              <a:rPr lang="fr-CA" sz="3200" b="1" u="sng" dirty="0">
                <a:solidFill>
                  <a:srgbClr val="FFC000"/>
                </a:solidFill>
              </a:rPr>
              <a:t>Quand le Fils de l’homme viendra, trouvera-t-il la foi sur la terre</a:t>
            </a:r>
            <a:r>
              <a:rPr lang="fr-CA" sz="3200" b="1" dirty="0">
                <a:solidFill>
                  <a:srgbClr val="FFC000"/>
                </a:solidFill>
              </a:rPr>
              <a:t>?</a:t>
            </a:r>
            <a:r>
              <a:rPr lang="fr-CA" sz="3200" dirty="0">
                <a:solidFill>
                  <a:srgbClr val="FFC000"/>
                </a:solidFill>
              </a:rPr>
              <a:t> </a:t>
            </a:r>
            <a:r>
              <a:rPr lang="fr-CA" sz="3200" dirty="0" smtClean="0">
                <a:solidFill>
                  <a:srgbClr val="FFC000"/>
                </a:solidFill>
              </a:rPr>
              <a:t> </a:t>
            </a:r>
            <a:r>
              <a:rPr lang="fr-CA" sz="2400" dirty="0" smtClean="0">
                <a:solidFill>
                  <a:srgbClr val="FFC000"/>
                </a:solidFill>
              </a:rPr>
              <a:t>V.8</a:t>
            </a:r>
            <a:endParaRPr lang="fr-CA" sz="24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1545" y="1966853"/>
            <a:ext cx="829691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Matthieu 24:9 </a:t>
            </a:r>
            <a:r>
              <a:rPr lang="fr-CA" sz="2800" b="1" dirty="0"/>
              <a:t>Alors on vous livrera à la torture et l’on vous mènera au supplice. Tout le monde vous détestera parce que vous porterez mon nom. 10 À cause de cela, beaucoup de gens abandonneront la foi, on se dénoncera mutuellement et cela suscitera beaucoup de haine entre les uns et les autres. 11 De nombreux </a:t>
            </a:r>
            <a:r>
              <a:rPr lang="fr-CA" sz="2800" b="1" u="sng" dirty="0"/>
              <a:t>faux prophètes</a:t>
            </a:r>
            <a:r>
              <a:rPr lang="fr-CA" sz="2800" b="1" dirty="0"/>
              <a:t> surgiront et ils entraîneront beaucoup de gens dans l’erreur et, 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81621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12/16/2018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7544" y="404664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b="1" dirty="0">
                <a:solidFill>
                  <a:srgbClr val="FFC000"/>
                </a:solidFill>
              </a:rPr>
              <a:t>III. </a:t>
            </a:r>
            <a:r>
              <a:rPr lang="fr-CA" sz="3200" b="1" u="sng" dirty="0">
                <a:solidFill>
                  <a:srgbClr val="FFC000"/>
                </a:solidFill>
              </a:rPr>
              <a:t>Quand le Fils de l’homme viendra, trouvera-t-il la foi sur la terre</a:t>
            </a:r>
            <a:r>
              <a:rPr lang="fr-CA" sz="3200" b="1" dirty="0">
                <a:solidFill>
                  <a:srgbClr val="FFC000"/>
                </a:solidFill>
              </a:rPr>
              <a:t>?</a:t>
            </a:r>
            <a:r>
              <a:rPr lang="fr-CA" sz="3200" dirty="0">
                <a:solidFill>
                  <a:srgbClr val="FFC000"/>
                </a:solidFill>
              </a:rPr>
              <a:t> </a:t>
            </a:r>
            <a:r>
              <a:rPr lang="fr-CA" sz="3200" dirty="0" smtClean="0">
                <a:solidFill>
                  <a:srgbClr val="FFC000"/>
                </a:solidFill>
              </a:rPr>
              <a:t> </a:t>
            </a:r>
            <a:r>
              <a:rPr lang="fr-CA" sz="2400" dirty="0" smtClean="0">
                <a:solidFill>
                  <a:srgbClr val="FFC000"/>
                </a:solidFill>
              </a:rPr>
              <a:t>V.8</a:t>
            </a:r>
            <a:endParaRPr lang="fr-CA" sz="24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080" y="1988840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 smtClean="0">
                <a:solidFill>
                  <a:srgbClr val="FFFF00"/>
                </a:solidFill>
              </a:rPr>
              <a:t>Matthieu 24:12</a:t>
            </a:r>
            <a:r>
              <a:rPr lang="fr-CA" sz="2800" b="1" dirty="0" smtClean="0"/>
              <a:t>  </a:t>
            </a:r>
            <a:r>
              <a:rPr lang="fr-CA" sz="2800" b="1" u="sng" dirty="0"/>
              <a:t>comme les gens vivront de plus en plus sans foi ni loi, et que le mal fera des progrès constants, </a:t>
            </a:r>
            <a:r>
              <a:rPr lang="fr-CA" sz="2800" b="1" u="sng" dirty="0">
                <a:solidFill>
                  <a:srgbClr val="FFC000"/>
                </a:solidFill>
              </a:rPr>
              <a:t>l’amour </a:t>
            </a:r>
            <a:r>
              <a:rPr lang="fr-CA" sz="2800" b="1" i="1" u="sng" dirty="0">
                <a:solidFill>
                  <a:srgbClr val="FFC000"/>
                </a:solidFill>
              </a:rPr>
              <a:t>du plus grand nombre</a:t>
            </a:r>
            <a:r>
              <a:rPr lang="fr-CA" sz="2800" b="1" u="sng" dirty="0">
                <a:solidFill>
                  <a:srgbClr val="FFC000"/>
                </a:solidFill>
              </a:rPr>
              <a:t> se refroidira</a:t>
            </a:r>
            <a:r>
              <a:rPr lang="fr-CA" sz="2800" b="1" dirty="0"/>
              <a:t>. 13,  </a:t>
            </a:r>
            <a:r>
              <a:rPr lang="fr-CA" sz="2800" b="1" u="sng" dirty="0">
                <a:solidFill>
                  <a:srgbClr val="FFC000"/>
                </a:solidFill>
              </a:rPr>
              <a:t>Mais celui qui tiendra ferme jusqu’au bout sera sauvé</a:t>
            </a:r>
            <a:r>
              <a:rPr lang="fr-CA" sz="2800" b="1" u="sng" dirty="0"/>
              <a:t>. </a:t>
            </a:r>
            <a:r>
              <a:rPr lang="fr-CA" sz="2800" b="1" dirty="0"/>
              <a:t>14  Cette Bonne Nouvelle du Règne de Dieu sera proclamée dans le monde entier pour que tous les peuples entendent ce témoignage rendu (à la vérité). Alors seulement viendra la fin. </a:t>
            </a:r>
            <a:r>
              <a:rPr lang="fr-CA" b="1" dirty="0" err="1"/>
              <a:t>Transc</a:t>
            </a:r>
            <a:r>
              <a:rPr lang="fr-CA" b="1" dirty="0"/>
              <a:t>. PV</a:t>
            </a:r>
          </a:p>
        </p:txBody>
      </p:sp>
    </p:spTree>
    <p:extLst>
      <p:ext uri="{BB962C8B-B14F-4D97-AF65-F5344CB8AC3E}">
        <p14:creationId xmlns:p14="http://schemas.microsoft.com/office/powerpoint/2010/main" val="149171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Default Theme">
  <a:themeElements>
    <a:clrScheme name="salon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salon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alo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532</TotalTime>
  <Words>562</Words>
  <Application>Microsoft Office PowerPoint</Application>
  <PresentationFormat>Affichage à l'écran (4:3)</PresentationFormat>
  <Paragraphs>54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Default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Luc</cp:lastModifiedBy>
  <cp:revision>55</cp:revision>
  <dcterms:created xsi:type="dcterms:W3CDTF">2014-10-11T19:27:41Z</dcterms:created>
  <dcterms:modified xsi:type="dcterms:W3CDTF">2018-12-16T13:30:12Z</dcterms:modified>
</cp:coreProperties>
</file>