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8FA677E-E02B-4F2B-8657-78B1718100C0}">
          <p14:sldIdLst>
            <p14:sldId id="256"/>
            <p14:sldId id="257"/>
            <p14:sldId id="258"/>
            <p14:sldId id="259"/>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4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100" d="100"/>
          <a:sy n="100" d="100"/>
        </p:scale>
        <p:origin x="-390"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t>2018-03-25</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t>‹N°›</a:t>
            </a:fld>
            <a:endParaRPr lang="fr-CA"/>
          </a:p>
        </p:txBody>
      </p:sp>
    </p:spTree>
    <p:extLst>
      <p:ext uri="{BB962C8B-B14F-4D97-AF65-F5344CB8AC3E}">
        <p14:creationId xmlns:p14="http://schemas.microsoft.com/office/powerpoint/2010/main"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t>1</a:t>
            </a:fld>
            <a:endParaRPr lang="fr-CA"/>
          </a:p>
        </p:txBody>
      </p:sp>
    </p:spTree>
    <p:extLst>
      <p:ext uri="{BB962C8B-B14F-4D97-AF65-F5344CB8AC3E}">
        <p14:creationId xmlns:p14="http://schemas.microsoft.com/office/powerpoint/2010/main"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3/25/2018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3/25/2018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3/25/2018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3/25/2018</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3/25/2018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3/25/2018</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3/25/2018</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3/25/2018</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3/25/2018</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3/25/2018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3/25/2018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lumMod val="100000"/>
              </a:schemeClr>
            </a:gs>
            <a:gs pos="0">
              <a:srgbClr val="25445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3/25/2018</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6312DBB-ACAF-44B8-92B0-11D2D81277B3}" type="datetime1">
              <a:rPr lang="en-US" smtClean="0"/>
              <a:pPr/>
              <a:t>3/25/2018</a:t>
            </a:fld>
            <a:endParaRPr lang="en-US"/>
          </a:p>
        </p:txBody>
      </p:sp>
      <p:sp>
        <p:nvSpPr>
          <p:cNvPr id="6" name="Espace réservé du pied de page 5"/>
          <p:cNvSpPr>
            <a:spLocks noGrp="1"/>
          </p:cNvSpPr>
          <p:nvPr>
            <p:ph type="ftr" sz="quarter" idx="11"/>
          </p:nvPr>
        </p:nvSpPr>
        <p:spPr/>
        <p:txBody>
          <a:bodyPr/>
          <a:lstStyle/>
          <a:p>
            <a:r>
              <a:rPr lang="en-US" smtClean="0"/>
              <a:t>asdf</a:t>
            </a:r>
            <a:endParaRPr lang="en-US" dirty="0"/>
          </a:p>
        </p:txBody>
      </p:sp>
      <p:sp>
        <p:nvSpPr>
          <p:cNvPr id="5" name="Espace réservé du numéro de diapositive 4"/>
          <p:cNvSpPr>
            <a:spLocks noGrp="1"/>
          </p:cNvSpPr>
          <p:nvPr>
            <p:ph type="sldNum" sz="quarter" idx="12"/>
          </p:nvPr>
        </p:nvSpPr>
        <p:spPr/>
        <p:txBody>
          <a:bodyPr/>
          <a:lstStyle/>
          <a:p>
            <a:fld id="{1827D83A-55DF-465A-8BAC-990E7A5BFAE5}" type="slidenum">
              <a:rPr lang="en-US" smtClean="0"/>
              <a:pPr/>
              <a:t>1</a:t>
            </a:fld>
            <a:endParaRPr lang="en-US"/>
          </a:p>
        </p:txBody>
      </p:sp>
      <p:sp>
        <p:nvSpPr>
          <p:cNvPr id="9" name="Rectangle 8"/>
          <p:cNvSpPr/>
          <p:nvPr/>
        </p:nvSpPr>
        <p:spPr>
          <a:xfrm>
            <a:off x="719572" y="543654"/>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1180623" y="645975"/>
            <a:ext cx="6854762" cy="610488"/>
          </a:xfrm>
          <a:prstGeom prst="rect">
            <a:avLst/>
          </a:prstGeom>
        </p:spPr>
        <p:txBody>
          <a:bodyPr wrap="none">
            <a:spAutoFit/>
          </a:bodyPr>
          <a:lstStyle/>
          <a:p>
            <a:pPr algn="ctr">
              <a:lnSpc>
                <a:spcPct val="115000"/>
              </a:lnSpc>
              <a:spcAft>
                <a:spcPts val="1000"/>
              </a:spcAft>
            </a:pPr>
            <a:r>
              <a:rPr lang="fr-CA" sz="3200" b="1" u="sng" dirty="0">
                <a:latin typeface="Arial"/>
                <a:ea typeface="Calibri"/>
              </a:rPr>
              <a:t>Bien finir notre course avec Jésus</a:t>
            </a:r>
            <a:endParaRPr lang="fr-CA" sz="3200" b="1" dirty="0">
              <a:effectLst/>
              <a:latin typeface="Arial"/>
              <a:ea typeface="Calibri"/>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726" y="1520704"/>
            <a:ext cx="7290556" cy="4864259"/>
          </a:xfrm>
          <a:prstGeom prst="rect">
            <a:avLst/>
          </a:prstGeom>
        </p:spPr>
      </p:pic>
    </p:spTree>
    <p:extLst>
      <p:ext uri="{BB962C8B-B14F-4D97-AF65-F5344CB8AC3E}">
        <p14:creationId xmlns:p14="http://schemas.microsoft.com/office/powerpoint/2010/main"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10</a:t>
            </a:fld>
            <a:endParaRPr lang="en-US"/>
          </a:p>
        </p:txBody>
      </p:sp>
      <p:sp>
        <p:nvSpPr>
          <p:cNvPr id="5" name="Rectangle 4"/>
          <p:cNvSpPr/>
          <p:nvPr/>
        </p:nvSpPr>
        <p:spPr>
          <a:xfrm>
            <a:off x="467544" y="1196752"/>
            <a:ext cx="8064896" cy="4524315"/>
          </a:xfrm>
          <a:prstGeom prst="rect">
            <a:avLst/>
          </a:prstGeom>
        </p:spPr>
        <p:txBody>
          <a:bodyPr wrap="square">
            <a:spAutoFit/>
          </a:bodyPr>
          <a:lstStyle/>
          <a:p>
            <a:pPr algn="just"/>
            <a:r>
              <a:rPr lang="fr-CA" sz="3200" b="1" dirty="0">
                <a:solidFill>
                  <a:srgbClr val="FFFF00"/>
                </a:solidFill>
              </a:rPr>
              <a:t>1Timothée 6:11 </a:t>
            </a:r>
            <a:r>
              <a:rPr lang="fr-CA" sz="3200" b="1" dirty="0"/>
              <a:t>Mais toi, homme de Dieu, fuis toutes ces choses. Oriente par contre tes efforts vers les vraies richesses ; poursuis la droiture, l’attachement à Dieu, la foi, la fidélité, l’amour, la constance, la patience, la douceur, l’humilité, la bonté. 12  Livre le beau combat de la foi, </a:t>
            </a:r>
            <a:r>
              <a:rPr lang="fr-CA" sz="3200" b="1" i="1" u="sng" dirty="0">
                <a:solidFill>
                  <a:srgbClr val="FFC000"/>
                </a:solidFill>
              </a:rPr>
              <a:t>engage-toi dans la bonne course et cherche à gagner le prix</a:t>
            </a:r>
            <a:r>
              <a:rPr lang="fr-CA" sz="3200" b="1" dirty="0">
                <a:solidFill>
                  <a:srgbClr val="FFC000"/>
                </a:solidFill>
              </a:rPr>
              <a:t> : </a:t>
            </a:r>
            <a:r>
              <a:rPr lang="fr-CA" sz="3200" b="1" i="1" u="sng" dirty="0">
                <a:solidFill>
                  <a:srgbClr val="FFC000"/>
                </a:solidFill>
              </a:rPr>
              <a:t>saisis la vie éternelle</a:t>
            </a:r>
            <a:r>
              <a:rPr lang="fr-CA" sz="3200" b="1" dirty="0">
                <a:solidFill>
                  <a:srgbClr val="FFC000"/>
                </a:solidFill>
              </a:rPr>
              <a:t>. </a:t>
            </a:r>
            <a:r>
              <a:rPr lang="fr-CA" sz="3200" b="1" i="1" u="sng" dirty="0">
                <a:solidFill>
                  <a:srgbClr val="FFC000"/>
                </a:solidFill>
              </a:rPr>
              <a:t>C’est à cela que tu as été appelé.</a:t>
            </a:r>
            <a:endParaRPr lang="fr-CA" sz="3200" b="1" dirty="0">
              <a:solidFill>
                <a:srgbClr val="FFC000"/>
              </a:solidFill>
            </a:endParaRPr>
          </a:p>
        </p:txBody>
      </p:sp>
    </p:spTree>
    <p:extLst>
      <p:ext uri="{BB962C8B-B14F-4D97-AF65-F5344CB8AC3E}">
        <p14:creationId xmlns:p14="http://schemas.microsoft.com/office/powerpoint/2010/main" val="4196982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539552" y="764704"/>
            <a:ext cx="8136904" cy="5509200"/>
          </a:xfrm>
          <a:prstGeom prst="rect">
            <a:avLst/>
          </a:prstGeom>
        </p:spPr>
        <p:txBody>
          <a:bodyPr wrap="square">
            <a:spAutoFit/>
          </a:bodyPr>
          <a:lstStyle/>
          <a:p>
            <a:pPr algn="just"/>
            <a:r>
              <a:rPr lang="fr-CA" sz="3200" b="1" dirty="0">
                <a:solidFill>
                  <a:srgbClr val="FFFF00"/>
                </a:solidFill>
              </a:rPr>
              <a:t>Hébreux 12 :1 </a:t>
            </a:r>
            <a:r>
              <a:rPr lang="fr-CA" sz="3200" b="1" dirty="0"/>
              <a:t>Nous donc aussi, puisque nous sommes entourés d’une si grande nuée de témoins, </a:t>
            </a:r>
            <a:r>
              <a:rPr lang="fr-CA" sz="3200" b="1" i="1" u="sng" dirty="0">
                <a:solidFill>
                  <a:srgbClr val="FFC000"/>
                </a:solidFill>
              </a:rPr>
              <a:t>rejetons tout fardeau</a:t>
            </a:r>
            <a:r>
              <a:rPr lang="fr-CA" sz="3200" b="1" dirty="0">
                <a:solidFill>
                  <a:srgbClr val="FFC000"/>
                </a:solidFill>
              </a:rPr>
              <a:t> </a:t>
            </a:r>
            <a:r>
              <a:rPr lang="fr-CA" sz="3200" b="1" dirty="0"/>
              <a:t>et </a:t>
            </a:r>
            <a:r>
              <a:rPr lang="fr-CA" sz="3200" b="1" i="1" u="sng" dirty="0">
                <a:solidFill>
                  <a:srgbClr val="FFC000"/>
                </a:solidFill>
              </a:rPr>
              <a:t>le péché qui nous enveloppe si facilement</a:t>
            </a:r>
            <a:r>
              <a:rPr lang="fr-CA" sz="3200" b="1" dirty="0"/>
              <a:t>, et </a:t>
            </a:r>
            <a:r>
              <a:rPr lang="fr-CA" sz="3200" b="1" i="1" u="sng" dirty="0">
                <a:solidFill>
                  <a:srgbClr val="FFC000"/>
                </a:solidFill>
              </a:rPr>
              <a:t>courons avec persévérance l’épreuve qui nous est proposée</a:t>
            </a:r>
            <a:r>
              <a:rPr lang="fr-CA" sz="3200" b="1" dirty="0"/>
              <a:t>. 2  </a:t>
            </a:r>
            <a:r>
              <a:rPr lang="fr-CA" sz="3200" b="1" i="1" u="sng" dirty="0">
                <a:solidFill>
                  <a:srgbClr val="FFC000"/>
                </a:solidFill>
              </a:rPr>
              <a:t>Faisons-le en gardant les regards sur Jésus, qui fait naître la foi et la mène à la perfection</a:t>
            </a:r>
            <a:r>
              <a:rPr lang="fr-CA" sz="3200" b="1" i="1" dirty="0"/>
              <a:t>.</a:t>
            </a:r>
            <a:r>
              <a:rPr lang="fr-CA" sz="3200" b="1" dirty="0"/>
              <a:t> En échange de la joie qui lui était réservée, il a souffert la croix en méprisant la honte qui s’y attachait et il s’est assis à la droite du trône de Dieu. </a:t>
            </a:r>
            <a:r>
              <a:rPr lang="fr-CA" b="1" dirty="0"/>
              <a:t>Parole vivante</a:t>
            </a:r>
          </a:p>
        </p:txBody>
      </p:sp>
    </p:spTree>
    <p:extLst>
      <p:ext uri="{BB962C8B-B14F-4D97-AF65-F5344CB8AC3E}">
        <p14:creationId xmlns:p14="http://schemas.microsoft.com/office/powerpoint/2010/main" val="410154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5" name="Rectangle 4"/>
          <p:cNvSpPr/>
          <p:nvPr/>
        </p:nvSpPr>
        <p:spPr>
          <a:xfrm>
            <a:off x="467544" y="260648"/>
            <a:ext cx="8208912" cy="6494085"/>
          </a:xfrm>
          <a:prstGeom prst="rect">
            <a:avLst/>
          </a:prstGeom>
        </p:spPr>
        <p:txBody>
          <a:bodyPr wrap="square">
            <a:spAutoFit/>
          </a:bodyPr>
          <a:lstStyle/>
          <a:p>
            <a:pPr algn="just"/>
            <a:r>
              <a:rPr lang="fr-CA" sz="3200" b="1" dirty="0">
                <a:solidFill>
                  <a:srgbClr val="FFFF00"/>
                </a:solidFill>
              </a:rPr>
              <a:t>2Tim. 4: 6  </a:t>
            </a:r>
            <a:r>
              <a:rPr lang="fr-CA" sz="3200" b="1" dirty="0"/>
              <a:t>Car, en ce qui me concerne, je suis bien près du sacrifice de ma vie. Le moment du grand départ approche. 7  </a:t>
            </a:r>
            <a:r>
              <a:rPr lang="fr-CA" sz="3200" b="1" i="1" u="sng" dirty="0">
                <a:solidFill>
                  <a:srgbClr val="FFC000"/>
                </a:solidFill>
              </a:rPr>
              <a:t>J’ai combattu jusqu’au bout le bon combat. J’ai achevé ma course. Je suis resté fidèle à ma foi.</a:t>
            </a:r>
            <a:r>
              <a:rPr lang="fr-CA" sz="3200" b="1" dirty="0">
                <a:solidFill>
                  <a:srgbClr val="FFC000"/>
                </a:solidFill>
              </a:rPr>
              <a:t> </a:t>
            </a:r>
            <a:r>
              <a:rPr lang="fr-CA" sz="3200" b="1" dirty="0"/>
              <a:t>8  La couronne de la victoire, c’est-à-dire la justice parfaite et éternelle, est déjà préparée pour moi, il ne me reste plus qu’à la recevoir. Le Seigneur, le juste Juge, me la remettra au jour du jugement. Ce n’est pas à moi seul qu’il la donnera, mais à tous ceux qui auront porté dans leur cœur l’attente joyeuse de son avènement. </a:t>
            </a:r>
            <a:r>
              <a:rPr lang="fr-CA" b="1" dirty="0"/>
              <a:t>Parole vivante</a:t>
            </a:r>
            <a:endParaRPr lang="fr-CA" b="1" dirty="0"/>
          </a:p>
        </p:txBody>
      </p:sp>
    </p:spTree>
    <p:extLst>
      <p:ext uri="{BB962C8B-B14F-4D97-AF65-F5344CB8AC3E}">
        <p14:creationId xmlns:p14="http://schemas.microsoft.com/office/powerpoint/2010/main" val="199338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323528" y="404664"/>
            <a:ext cx="8496944" cy="1077218"/>
          </a:xfrm>
          <a:prstGeom prst="rect">
            <a:avLst/>
          </a:prstGeom>
        </p:spPr>
        <p:txBody>
          <a:bodyPr wrap="square">
            <a:spAutoFit/>
          </a:bodyPr>
          <a:lstStyle/>
          <a:p>
            <a:pPr algn="just"/>
            <a:r>
              <a:rPr lang="fr-CA" sz="3200" b="1" dirty="0">
                <a:solidFill>
                  <a:srgbClr val="FFC000"/>
                </a:solidFill>
              </a:rPr>
              <a:t>Trois certitudes </a:t>
            </a:r>
            <a:r>
              <a:rPr lang="fr-CA" sz="3200" b="1" dirty="0"/>
              <a:t>futures que nous trouvons dans ce passage </a:t>
            </a:r>
            <a:r>
              <a:rPr lang="fr-CA" sz="3200" b="1" u="sng" dirty="0">
                <a:solidFill>
                  <a:srgbClr val="FFC000"/>
                </a:solidFill>
              </a:rPr>
              <a:t>qui motivait l’apôtre Paul</a:t>
            </a:r>
            <a:r>
              <a:rPr lang="fr-CA" sz="3200" b="1" dirty="0"/>
              <a:t>…</a:t>
            </a:r>
            <a:endParaRPr lang="fr-CA" sz="3200" dirty="0"/>
          </a:p>
        </p:txBody>
      </p:sp>
      <p:sp>
        <p:nvSpPr>
          <p:cNvPr id="6" name="Rectangle 5"/>
          <p:cNvSpPr/>
          <p:nvPr/>
        </p:nvSpPr>
        <p:spPr>
          <a:xfrm>
            <a:off x="342206" y="1700808"/>
            <a:ext cx="5147563" cy="584775"/>
          </a:xfrm>
          <a:prstGeom prst="rect">
            <a:avLst/>
          </a:prstGeom>
        </p:spPr>
        <p:txBody>
          <a:bodyPr wrap="none">
            <a:spAutoFit/>
          </a:bodyPr>
          <a:lstStyle/>
          <a:p>
            <a:r>
              <a:rPr lang="fr-CA" sz="3200" b="1" dirty="0"/>
              <a:t>A. Les récompenses célestes</a:t>
            </a:r>
            <a:endParaRPr lang="fr-CA" sz="3200" dirty="0"/>
          </a:p>
        </p:txBody>
      </p:sp>
      <p:sp>
        <p:nvSpPr>
          <p:cNvPr id="7" name="Rectangle 6"/>
          <p:cNvSpPr/>
          <p:nvPr/>
        </p:nvSpPr>
        <p:spPr>
          <a:xfrm>
            <a:off x="332867" y="2461994"/>
            <a:ext cx="8478266" cy="954107"/>
          </a:xfrm>
          <a:prstGeom prst="rect">
            <a:avLst/>
          </a:prstGeom>
        </p:spPr>
        <p:txBody>
          <a:bodyPr wrap="square">
            <a:spAutoFit/>
          </a:bodyPr>
          <a:lstStyle/>
          <a:p>
            <a:pPr algn="just"/>
            <a:r>
              <a:rPr lang="fr-CA" sz="2800" b="1" dirty="0">
                <a:solidFill>
                  <a:srgbClr val="FFFF00"/>
                </a:solidFill>
              </a:rPr>
              <a:t>2Tim. 4:8 </a:t>
            </a:r>
            <a:r>
              <a:rPr lang="fr-CA" sz="2800" b="1" dirty="0"/>
              <a:t>« Désormais la </a:t>
            </a:r>
            <a:r>
              <a:rPr lang="fr-CA" sz="2800" b="1" u="sng" dirty="0"/>
              <a:t>couronne</a:t>
            </a:r>
            <a:r>
              <a:rPr lang="fr-CA" sz="2800" b="1" dirty="0"/>
              <a:t> de justice m’est réservée… »</a:t>
            </a:r>
          </a:p>
        </p:txBody>
      </p:sp>
      <p:sp>
        <p:nvSpPr>
          <p:cNvPr id="8" name="Rectangle 7"/>
          <p:cNvSpPr/>
          <p:nvPr/>
        </p:nvSpPr>
        <p:spPr>
          <a:xfrm>
            <a:off x="302407" y="3717032"/>
            <a:ext cx="8487605" cy="2246769"/>
          </a:xfrm>
          <a:prstGeom prst="rect">
            <a:avLst/>
          </a:prstGeom>
        </p:spPr>
        <p:txBody>
          <a:bodyPr wrap="square">
            <a:spAutoFit/>
          </a:bodyPr>
          <a:lstStyle/>
          <a:p>
            <a:pPr algn="just"/>
            <a:r>
              <a:rPr lang="fr-CA" sz="2800" b="1" dirty="0">
                <a:solidFill>
                  <a:srgbClr val="FFFF00"/>
                </a:solidFill>
              </a:rPr>
              <a:t>1Tim. 6 :18-19</a:t>
            </a:r>
            <a:r>
              <a:rPr lang="fr-CA" sz="2800" b="1" i="1" dirty="0">
                <a:solidFill>
                  <a:srgbClr val="FFFF00"/>
                </a:solidFill>
              </a:rPr>
              <a:t> </a:t>
            </a:r>
            <a:r>
              <a:rPr lang="fr-CA" sz="2800" b="1" i="1" dirty="0"/>
              <a:t> « Recommande-leur de faire du bien, d’être riches en bonnes œuvres, d’avoir de la libéralité, de la générosité et </a:t>
            </a:r>
            <a:r>
              <a:rPr lang="fr-CA" sz="2800" b="1" i="1" u="sng" dirty="0">
                <a:solidFill>
                  <a:srgbClr val="FFC000"/>
                </a:solidFill>
              </a:rPr>
              <a:t>de s’amasser ainsi pour</a:t>
            </a:r>
            <a:r>
              <a:rPr lang="fr-CA" sz="2800" b="1" i="1" dirty="0">
                <a:solidFill>
                  <a:srgbClr val="FFC000"/>
                </a:solidFill>
              </a:rPr>
              <a:t> </a:t>
            </a:r>
            <a:r>
              <a:rPr lang="fr-CA" sz="2800" b="1" i="1" u="sng" dirty="0">
                <a:solidFill>
                  <a:srgbClr val="FFC000"/>
                </a:solidFill>
              </a:rPr>
              <a:t>l’avenir un trésor placé sur un fondement solide afin</a:t>
            </a:r>
            <a:r>
              <a:rPr lang="fr-CA" sz="2800" b="1" i="1" dirty="0">
                <a:solidFill>
                  <a:srgbClr val="FFC000"/>
                </a:solidFill>
              </a:rPr>
              <a:t> </a:t>
            </a:r>
            <a:r>
              <a:rPr lang="fr-CA" sz="2800" b="1" i="1" u="sng" dirty="0">
                <a:solidFill>
                  <a:srgbClr val="FFC000"/>
                </a:solidFill>
              </a:rPr>
              <a:t>de saisir la vie véritable</a:t>
            </a:r>
            <a:r>
              <a:rPr lang="fr-CA" sz="2800" b="1" i="1" dirty="0"/>
              <a:t>. »</a:t>
            </a:r>
            <a:endParaRPr lang="fr-CA" sz="2800" b="1" dirty="0"/>
          </a:p>
        </p:txBody>
      </p:sp>
    </p:spTree>
    <p:extLst>
      <p:ext uri="{BB962C8B-B14F-4D97-AF65-F5344CB8AC3E}">
        <p14:creationId xmlns:p14="http://schemas.microsoft.com/office/powerpoint/2010/main" val="75715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395536" y="404664"/>
            <a:ext cx="8280920" cy="2554545"/>
          </a:xfrm>
          <a:prstGeom prst="rect">
            <a:avLst/>
          </a:prstGeom>
        </p:spPr>
        <p:txBody>
          <a:bodyPr wrap="square">
            <a:spAutoFit/>
          </a:bodyPr>
          <a:lstStyle/>
          <a:p>
            <a:pPr algn="just"/>
            <a:r>
              <a:rPr lang="fr-CA" sz="3200" b="1" dirty="0" smtClean="0">
                <a:solidFill>
                  <a:srgbClr val="FFFF00"/>
                </a:solidFill>
              </a:rPr>
              <a:t>1Cor</a:t>
            </a:r>
            <a:r>
              <a:rPr lang="fr-CA" sz="3200" b="1" dirty="0">
                <a:solidFill>
                  <a:srgbClr val="FFFF00"/>
                </a:solidFill>
              </a:rPr>
              <a:t>. 9.25</a:t>
            </a:r>
            <a:r>
              <a:rPr lang="fr-CA" sz="3200" b="1" i="1" dirty="0">
                <a:solidFill>
                  <a:srgbClr val="FFFF00"/>
                </a:solidFill>
              </a:rPr>
              <a:t> </a:t>
            </a:r>
            <a:r>
              <a:rPr lang="fr-CA" sz="3200" b="1" i="1" dirty="0"/>
              <a:t>« Tous ceux qui combattent s’imposent toute espèce d’abstinences et ils le font pour obtenir une couronne corruptible; mais nous, </a:t>
            </a:r>
            <a:r>
              <a:rPr lang="fr-CA" sz="3200" b="1" i="1" u="sng" dirty="0">
                <a:solidFill>
                  <a:srgbClr val="FFC000"/>
                </a:solidFill>
              </a:rPr>
              <a:t>faisons-le pour une</a:t>
            </a:r>
            <a:r>
              <a:rPr lang="fr-CA" sz="3200" b="1" i="1" dirty="0">
                <a:solidFill>
                  <a:srgbClr val="FFC000"/>
                </a:solidFill>
              </a:rPr>
              <a:t> </a:t>
            </a:r>
            <a:r>
              <a:rPr lang="fr-CA" sz="3200" b="1" i="1" u="sng" dirty="0">
                <a:solidFill>
                  <a:srgbClr val="FFC000"/>
                </a:solidFill>
              </a:rPr>
              <a:t>couronne incorruptible</a:t>
            </a:r>
            <a:r>
              <a:rPr lang="fr-CA" sz="3200" b="1" i="1" dirty="0">
                <a:solidFill>
                  <a:srgbClr val="FFC000"/>
                </a:solidFill>
              </a:rPr>
              <a:t>.</a:t>
            </a:r>
            <a:r>
              <a:rPr lang="fr-CA" sz="3200" b="1" i="1" dirty="0"/>
              <a:t> »</a:t>
            </a:r>
            <a:endParaRPr lang="fr-CA" sz="3200" b="1" dirty="0"/>
          </a:p>
        </p:txBody>
      </p:sp>
      <p:sp>
        <p:nvSpPr>
          <p:cNvPr id="6" name="Rectangle 5"/>
          <p:cNvSpPr/>
          <p:nvPr/>
        </p:nvSpPr>
        <p:spPr>
          <a:xfrm>
            <a:off x="395536" y="3212976"/>
            <a:ext cx="8280920" cy="3108543"/>
          </a:xfrm>
          <a:prstGeom prst="rect">
            <a:avLst/>
          </a:prstGeom>
        </p:spPr>
        <p:txBody>
          <a:bodyPr wrap="square">
            <a:spAutoFit/>
          </a:bodyPr>
          <a:lstStyle/>
          <a:p>
            <a:pPr algn="just"/>
            <a:r>
              <a:rPr lang="fr-CA" sz="2800" b="1" dirty="0">
                <a:solidFill>
                  <a:srgbClr val="FFFF00"/>
                </a:solidFill>
              </a:rPr>
              <a:t>Matt. 6.19-21</a:t>
            </a:r>
            <a:r>
              <a:rPr lang="fr-CA" sz="2800" b="1" dirty="0"/>
              <a:t>  « </a:t>
            </a:r>
            <a:r>
              <a:rPr lang="fr-CA" sz="2800" b="1" i="1" dirty="0"/>
              <a:t>Ne vous amassez pas des trésors sur la terre où la teigne et la rouille détruisent et où les voleurs percent et dérobent.  </a:t>
            </a:r>
            <a:r>
              <a:rPr lang="fr-CA" sz="2800" b="1" i="1" dirty="0">
                <a:solidFill>
                  <a:srgbClr val="FFC000"/>
                </a:solidFill>
              </a:rPr>
              <a:t>Mais amassez-vous des trésors </a:t>
            </a:r>
            <a:r>
              <a:rPr lang="fr-CA" sz="2800" b="1" i="1" u="sng" dirty="0">
                <a:solidFill>
                  <a:srgbClr val="FFC000"/>
                </a:solidFill>
              </a:rPr>
              <a:t>dans le ciel</a:t>
            </a:r>
            <a:r>
              <a:rPr lang="fr-CA" sz="2800" b="1" i="1" dirty="0">
                <a:solidFill>
                  <a:srgbClr val="FFC000"/>
                </a:solidFill>
              </a:rPr>
              <a:t> où la teigne et la rouille ne détruisent point et où les voleurs ne percent ni ne dérobent</a:t>
            </a:r>
            <a:r>
              <a:rPr lang="fr-CA" sz="2800" b="1" i="1" dirty="0"/>
              <a:t>.  Car là où est ton trésor, là aussi sera ton cœur. »</a:t>
            </a:r>
            <a:endParaRPr lang="fr-CA" sz="2800" b="1" dirty="0"/>
          </a:p>
        </p:txBody>
      </p:sp>
    </p:spTree>
    <p:extLst>
      <p:ext uri="{BB962C8B-B14F-4D97-AF65-F5344CB8AC3E}">
        <p14:creationId xmlns:p14="http://schemas.microsoft.com/office/powerpoint/2010/main" val="385505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361653" y="764704"/>
            <a:ext cx="8424936" cy="4893647"/>
          </a:xfrm>
          <a:prstGeom prst="rect">
            <a:avLst/>
          </a:prstGeom>
        </p:spPr>
        <p:txBody>
          <a:bodyPr wrap="square">
            <a:spAutoFit/>
          </a:bodyPr>
          <a:lstStyle/>
          <a:p>
            <a:pPr algn="just"/>
            <a:r>
              <a:rPr lang="fr-CA" sz="2400" b="1" dirty="0">
                <a:solidFill>
                  <a:srgbClr val="FFFF00"/>
                </a:solidFill>
              </a:rPr>
              <a:t>1Cor. 3:13  </a:t>
            </a:r>
            <a:r>
              <a:rPr lang="fr-CA" sz="2400" b="1" dirty="0"/>
              <a:t>En effet, la nature de chaque ouvrage paraîtra à la pleine lumière, et le travail de chacun sera estimé à sa juste valeur. Le Jour du Seigneur mettra en évidence ce que chacun aura construit, car il apparaîtra comme un brasier ardent : le feu éprouvera la valeur du travail de chaque chrétien et en manifestera la nature. 14  Si la construction édifiée sur le fondement sort indemne de l’épreuve, son auteur sera récompensé ; 15  si elle est consumée, point de récompense pour lui. Lui, personnellement, sera sauvé, mais tout juste, comme un homme qui réussit à s’échapper d’un incendie. 16 Ne savez-vous pas que vous constituez — tous ensemble et chacun pour sa part — le temple de Dieu, et que son Esprit habite en vous ?</a:t>
            </a:r>
          </a:p>
        </p:txBody>
      </p:sp>
    </p:spTree>
    <p:extLst>
      <p:ext uri="{BB962C8B-B14F-4D97-AF65-F5344CB8AC3E}">
        <p14:creationId xmlns:p14="http://schemas.microsoft.com/office/powerpoint/2010/main" val="2350677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683568" y="692696"/>
            <a:ext cx="7344816" cy="584775"/>
          </a:xfrm>
          <a:prstGeom prst="rect">
            <a:avLst/>
          </a:prstGeom>
        </p:spPr>
        <p:txBody>
          <a:bodyPr wrap="square">
            <a:spAutoFit/>
          </a:bodyPr>
          <a:lstStyle/>
          <a:p>
            <a:r>
              <a:rPr lang="fr-CA" sz="3200" b="1" dirty="0"/>
              <a:t>B. Le juste jugement de Dieu</a:t>
            </a:r>
            <a:endParaRPr lang="fr-CA" sz="3200" dirty="0"/>
          </a:p>
        </p:txBody>
      </p:sp>
      <p:sp>
        <p:nvSpPr>
          <p:cNvPr id="6" name="Rectangle 5"/>
          <p:cNvSpPr/>
          <p:nvPr/>
        </p:nvSpPr>
        <p:spPr>
          <a:xfrm>
            <a:off x="611560" y="1628800"/>
            <a:ext cx="8039347" cy="1077218"/>
          </a:xfrm>
          <a:prstGeom prst="rect">
            <a:avLst/>
          </a:prstGeom>
        </p:spPr>
        <p:txBody>
          <a:bodyPr wrap="square">
            <a:spAutoFit/>
          </a:bodyPr>
          <a:lstStyle/>
          <a:p>
            <a:r>
              <a:rPr lang="fr-CA" sz="3200" b="1" dirty="0">
                <a:solidFill>
                  <a:srgbClr val="FFFF00"/>
                </a:solidFill>
              </a:rPr>
              <a:t>2Tim. </a:t>
            </a:r>
            <a:r>
              <a:rPr lang="fr-CA" sz="3200" b="1" dirty="0" smtClean="0">
                <a:solidFill>
                  <a:srgbClr val="FFFF00"/>
                </a:solidFill>
              </a:rPr>
              <a:t>4.8</a:t>
            </a:r>
            <a:r>
              <a:rPr lang="fr-CA" sz="3200" b="1" i="1" dirty="0" smtClean="0">
                <a:solidFill>
                  <a:srgbClr val="FFFF00"/>
                </a:solidFill>
              </a:rPr>
              <a:t> </a:t>
            </a:r>
            <a:r>
              <a:rPr lang="fr-CA" sz="3200" b="1" i="1" dirty="0"/>
              <a:t>« …le Seigneur, le </a:t>
            </a:r>
            <a:r>
              <a:rPr lang="fr-CA" sz="3200" b="1" i="1" u="sng" dirty="0"/>
              <a:t>juste juge</a:t>
            </a:r>
            <a:r>
              <a:rPr lang="fr-CA" sz="3200" b="1" i="1" dirty="0"/>
              <a:t>, me la donnera dans ce jour-là »</a:t>
            </a:r>
            <a:endParaRPr lang="fr-CA" sz="3200" b="1" dirty="0"/>
          </a:p>
        </p:txBody>
      </p:sp>
      <p:sp>
        <p:nvSpPr>
          <p:cNvPr id="7" name="Rectangle 6"/>
          <p:cNvSpPr/>
          <p:nvPr/>
        </p:nvSpPr>
        <p:spPr>
          <a:xfrm>
            <a:off x="683568" y="3351659"/>
            <a:ext cx="4426212" cy="584775"/>
          </a:xfrm>
          <a:prstGeom prst="rect">
            <a:avLst/>
          </a:prstGeom>
        </p:spPr>
        <p:txBody>
          <a:bodyPr wrap="none">
            <a:spAutoFit/>
          </a:bodyPr>
          <a:lstStyle/>
          <a:p>
            <a:r>
              <a:rPr lang="fr-CA" sz="3200" b="1" dirty="0"/>
              <a:t>C. Le retour du Seigneur</a:t>
            </a:r>
          </a:p>
        </p:txBody>
      </p:sp>
      <p:sp>
        <p:nvSpPr>
          <p:cNvPr id="8" name="Rectangle 7"/>
          <p:cNvSpPr/>
          <p:nvPr/>
        </p:nvSpPr>
        <p:spPr>
          <a:xfrm>
            <a:off x="683567" y="4221088"/>
            <a:ext cx="7967339" cy="1569660"/>
          </a:xfrm>
          <a:prstGeom prst="rect">
            <a:avLst/>
          </a:prstGeom>
        </p:spPr>
        <p:txBody>
          <a:bodyPr wrap="square">
            <a:spAutoFit/>
          </a:bodyPr>
          <a:lstStyle/>
          <a:p>
            <a:pPr algn="just"/>
            <a:r>
              <a:rPr lang="fr-CA" sz="3200" b="1" dirty="0">
                <a:solidFill>
                  <a:srgbClr val="FFFF00"/>
                </a:solidFill>
              </a:rPr>
              <a:t>2Tim. 4:8c </a:t>
            </a:r>
            <a:r>
              <a:rPr lang="fr-CA" sz="3200" b="1" dirty="0"/>
              <a:t>« …et non seulement à moi, mais encore </a:t>
            </a:r>
            <a:r>
              <a:rPr lang="fr-CA" sz="3200" b="1" dirty="0">
                <a:solidFill>
                  <a:srgbClr val="FFC000"/>
                </a:solidFill>
              </a:rPr>
              <a:t>à tous ceux qui auront aimé </a:t>
            </a:r>
            <a:r>
              <a:rPr lang="fr-CA" sz="3200" b="1" i="1" u="sng" dirty="0">
                <a:solidFill>
                  <a:srgbClr val="FFC000"/>
                </a:solidFill>
              </a:rPr>
              <a:t>son avènement</a:t>
            </a:r>
            <a:r>
              <a:rPr lang="fr-CA" sz="3200" b="1" i="1" dirty="0"/>
              <a:t>. »</a:t>
            </a:r>
            <a:endParaRPr lang="fr-CA" sz="3200" b="1" dirty="0"/>
          </a:p>
        </p:txBody>
      </p:sp>
    </p:spTree>
    <p:extLst>
      <p:ext uri="{BB962C8B-B14F-4D97-AF65-F5344CB8AC3E}">
        <p14:creationId xmlns:p14="http://schemas.microsoft.com/office/powerpoint/2010/main" val="130658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519758" y="476672"/>
            <a:ext cx="8064896" cy="2677656"/>
          </a:xfrm>
          <a:prstGeom prst="rect">
            <a:avLst/>
          </a:prstGeom>
        </p:spPr>
        <p:txBody>
          <a:bodyPr wrap="square">
            <a:spAutoFit/>
          </a:bodyPr>
          <a:lstStyle/>
          <a:p>
            <a:pPr algn="just"/>
            <a:r>
              <a:rPr lang="fr-CA" sz="2800" b="1" dirty="0">
                <a:solidFill>
                  <a:srgbClr val="FFFF00"/>
                </a:solidFill>
              </a:rPr>
              <a:t>2Corinthiens 12:9  </a:t>
            </a:r>
            <a:r>
              <a:rPr lang="fr-CA" sz="2800" b="1" dirty="0"/>
              <a:t>« Ma grâce est suffisante pour toi, c’est dans la faiblesse que ma puissance donne toute sa mesure ». C’est pourquoi je veux mettre ma fierté avant tout dans mes infirmités et mes faiblesses, afin que la puissance du Christ vienne sur moi et fasse sa demeure en moi.</a:t>
            </a:r>
            <a:r>
              <a:rPr lang="fr-CA" b="1" dirty="0"/>
              <a:t> </a:t>
            </a:r>
            <a:r>
              <a:rPr lang="fr-CA" b="1" dirty="0" err="1"/>
              <a:t>Pdv</a:t>
            </a:r>
            <a:endParaRPr lang="fr-CA" b="1" dirty="0"/>
          </a:p>
        </p:txBody>
      </p:sp>
      <p:sp>
        <p:nvSpPr>
          <p:cNvPr id="6" name="Rectangle 5"/>
          <p:cNvSpPr/>
          <p:nvPr/>
        </p:nvSpPr>
        <p:spPr>
          <a:xfrm>
            <a:off x="500708" y="3154328"/>
            <a:ext cx="8083946" cy="3539430"/>
          </a:xfrm>
          <a:prstGeom prst="rect">
            <a:avLst/>
          </a:prstGeom>
        </p:spPr>
        <p:txBody>
          <a:bodyPr wrap="square">
            <a:spAutoFit/>
          </a:bodyPr>
          <a:lstStyle/>
          <a:p>
            <a:pPr algn="just"/>
            <a:r>
              <a:rPr lang="fr-CA" sz="2800" b="1" dirty="0">
                <a:solidFill>
                  <a:srgbClr val="FFFF00"/>
                </a:solidFill>
              </a:rPr>
              <a:t>Esaïe 40:29  </a:t>
            </a:r>
            <a:r>
              <a:rPr lang="fr-CA" sz="2800" b="1" dirty="0"/>
              <a:t>Il redonne des forces à celui qui en manque, il rend courage à celui qui est épuisé. 30  Les jeunes eux-mêmes deviennent faibles et se fatiguent. </a:t>
            </a:r>
            <a:r>
              <a:rPr lang="fr-CA" sz="2800" b="1" i="1" u="sng" dirty="0"/>
              <a:t>Même les meilleurs tombent.</a:t>
            </a:r>
            <a:r>
              <a:rPr lang="fr-CA" sz="2800" b="1" dirty="0"/>
              <a:t> 31,  Mais ceux qui mettent leur espoir dans le SEIGNEUR retrouvent des forces nouvelles. Ils s’envolent comme des aigles, ils courent sans se fatiguer, ils avancent sans s’épuiser</a:t>
            </a:r>
            <a:endParaRPr lang="fr-CA" sz="2800" b="1" dirty="0"/>
          </a:p>
        </p:txBody>
      </p:sp>
    </p:spTree>
    <p:extLst>
      <p:ext uri="{BB962C8B-B14F-4D97-AF65-F5344CB8AC3E}">
        <p14:creationId xmlns:p14="http://schemas.microsoft.com/office/powerpoint/2010/main" val="369865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3/25/2018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395536" y="908720"/>
            <a:ext cx="8352928" cy="2062103"/>
          </a:xfrm>
          <a:prstGeom prst="rect">
            <a:avLst/>
          </a:prstGeom>
        </p:spPr>
        <p:txBody>
          <a:bodyPr wrap="square">
            <a:spAutoFit/>
          </a:bodyPr>
          <a:lstStyle/>
          <a:p>
            <a:pPr algn="just"/>
            <a:r>
              <a:rPr lang="fr-CA" sz="3200" b="1" dirty="0">
                <a:solidFill>
                  <a:srgbClr val="FFFF00"/>
                </a:solidFill>
              </a:rPr>
              <a:t>Jacques 4:6  </a:t>
            </a:r>
            <a:r>
              <a:rPr lang="fr-CA" sz="3200" b="1" dirty="0"/>
              <a:t>Cependant, la grâce que Dieu nous accorde est supérieure, car il est dit aussi : « </a:t>
            </a:r>
            <a:r>
              <a:rPr lang="fr-CA" sz="3200" b="1" dirty="0">
                <a:solidFill>
                  <a:srgbClr val="FFC000"/>
                </a:solidFill>
              </a:rPr>
              <a:t>Dieu s’oppose aux orgueilleux, mais il traite les humbles avec bonté</a:t>
            </a:r>
            <a:r>
              <a:rPr lang="fr-CA" sz="3200" b="1" dirty="0"/>
              <a:t>. » </a:t>
            </a:r>
          </a:p>
        </p:txBody>
      </p:sp>
      <p:sp>
        <p:nvSpPr>
          <p:cNvPr id="6" name="Rectangle 5"/>
          <p:cNvSpPr/>
          <p:nvPr/>
        </p:nvSpPr>
        <p:spPr>
          <a:xfrm>
            <a:off x="395536" y="3429000"/>
            <a:ext cx="8352928" cy="2062103"/>
          </a:xfrm>
          <a:prstGeom prst="rect">
            <a:avLst/>
          </a:prstGeom>
        </p:spPr>
        <p:txBody>
          <a:bodyPr wrap="square">
            <a:spAutoFit/>
          </a:bodyPr>
          <a:lstStyle/>
          <a:p>
            <a:pPr algn="just"/>
            <a:r>
              <a:rPr lang="fr-CA" sz="3200" b="1" dirty="0">
                <a:solidFill>
                  <a:srgbClr val="FFFF00"/>
                </a:solidFill>
              </a:rPr>
              <a:t>1Thess. 1:6 </a:t>
            </a:r>
            <a:r>
              <a:rPr lang="fr-CA" sz="3200" b="1" dirty="0"/>
              <a:t>Vous-mêmes, vous êtes devenus nos imitateurs et ceux du Seigneur en accueillant la parole au milieu de grandes difficultés, </a:t>
            </a:r>
            <a:r>
              <a:rPr lang="fr-CA" sz="3200" b="1" u="sng" dirty="0">
                <a:solidFill>
                  <a:srgbClr val="FFC000"/>
                </a:solidFill>
              </a:rPr>
              <a:t>avec la joie du Saint-Esprit</a:t>
            </a:r>
            <a:r>
              <a:rPr lang="fr-CA" sz="3200" b="1" dirty="0">
                <a:solidFill>
                  <a:srgbClr val="FFC000"/>
                </a:solidFill>
              </a:rPr>
              <a:t>.</a:t>
            </a:r>
          </a:p>
        </p:txBody>
      </p:sp>
    </p:spTree>
    <p:extLst>
      <p:ext uri="{BB962C8B-B14F-4D97-AF65-F5344CB8AC3E}">
        <p14:creationId xmlns:p14="http://schemas.microsoft.com/office/powerpoint/2010/main" val="27423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863</TotalTime>
  <Words>405</Words>
  <Application>Microsoft Office PowerPoint</Application>
  <PresentationFormat>Affichage à l'écran (4:3)</PresentationFormat>
  <Paragraphs>50</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Default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LucD</cp:lastModifiedBy>
  <cp:revision>54</cp:revision>
  <dcterms:created xsi:type="dcterms:W3CDTF">2014-10-11T19:27:41Z</dcterms:created>
  <dcterms:modified xsi:type="dcterms:W3CDTF">2018-03-25T12:24:17Z</dcterms:modified>
</cp:coreProperties>
</file>