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8FA677E-E02B-4F2B-8657-78B1718100C0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>
        <p:scale>
          <a:sx n="100" d="100"/>
          <a:sy n="100" d="100"/>
        </p:scale>
        <p:origin x="-12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36D5-3FF6-44F6-8A56-FBE6F2F969E1}" type="datetimeFigureOut">
              <a:rPr lang="fr-CA" smtClean="0"/>
              <a:t>03/juin/2018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9E1A-DC43-4706-805D-A68F2C6FAA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97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9E1A-DC43-4706-805D-A68F2C6FAA4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39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CA935AB-7D8C-42E8-9663-DE05755A2BA2}" type="datetime1">
              <a:rPr lang="en-US" smtClean="0"/>
              <a:pPr/>
              <a:t>6/3/2018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lumMod val="100000"/>
              </a:schemeClr>
            </a:gs>
            <a:gs pos="0">
              <a:srgbClr val="25445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6/3/2018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719572" y="54365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CA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62" y="1340768"/>
            <a:ext cx="3373884" cy="5086256"/>
          </a:xfrm>
          <a:prstGeom prst="rect">
            <a:avLst/>
          </a:prstGeom>
        </p:spPr>
      </p:pic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-49682" y="220293"/>
            <a:ext cx="93153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CA" sz="5400" b="1" u="sng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Désirez-vous entendre Sa voix</a:t>
            </a:r>
            <a:r>
              <a:rPr lang="fr-C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730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539552" y="69269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600" b="1" dirty="0">
                <a:solidFill>
                  <a:srgbClr val="FFFF00"/>
                </a:solidFill>
              </a:rPr>
              <a:t>Psaume 32:8  </a:t>
            </a:r>
            <a:r>
              <a:rPr lang="fr-CA" sz="3600" b="1" dirty="0"/>
              <a:t>Le SEIGNEUR m’a dit</a:t>
            </a:r>
            <a:r>
              <a:rPr lang="fr-CA" sz="3600" dirty="0"/>
              <a:t> : « </a:t>
            </a:r>
            <a:r>
              <a:rPr lang="fr-CA" sz="3600" b="1" u="sng" dirty="0">
                <a:solidFill>
                  <a:srgbClr val="FFC000"/>
                </a:solidFill>
              </a:rPr>
              <a:t>Je vais t’enseigner</a:t>
            </a:r>
            <a:r>
              <a:rPr lang="fr-CA" sz="3600" dirty="0"/>
              <a:t> et </a:t>
            </a:r>
            <a:r>
              <a:rPr lang="fr-CA" sz="3600" b="1" u="sng" dirty="0">
                <a:solidFill>
                  <a:srgbClr val="FFC000"/>
                </a:solidFill>
              </a:rPr>
              <a:t>te montrer la route à suivre</a:t>
            </a:r>
            <a:r>
              <a:rPr lang="fr-CA" sz="3600" dirty="0"/>
              <a:t>. Je vais </a:t>
            </a:r>
            <a:r>
              <a:rPr lang="fr-CA" sz="3600" b="1" u="sng" dirty="0">
                <a:solidFill>
                  <a:srgbClr val="FFC000"/>
                </a:solidFill>
              </a:rPr>
              <a:t>te donner un conseil</a:t>
            </a:r>
            <a:r>
              <a:rPr lang="fr-CA" sz="3600" dirty="0"/>
              <a:t> en </a:t>
            </a:r>
            <a:r>
              <a:rPr lang="fr-CA" sz="3600" u="sng" dirty="0"/>
              <a:t>gardant </a:t>
            </a:r>
            <a:r>
              <a:rPr lang="fr-CA" sz="3600" b="1" u="sng" dirty="0">
                <a:solidFill>
                  <a:srgbClr val="FFC000"/>
                </a:solidFill>
              </a:rPr>
              <a:t>les yeux fixés sur toi</a:t>
            </a:r>
            <a:r>
              <a:rPr lang="fr-CA" sz="3600" dirty="0"/>
              <a:t>… </a:t>
            </a:r>
            <a:r>
              <a:rPr lang="fr-CA" b="1" dirty="0" err="1" smtClean="0"/>
              <a:t>Pdv</a:t>
            </a:r>
            <a:endParaRPr lang="fr-CA" b="1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83778" y="3259693"/>
            <a:ext cx="31518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600" b="1" dirty="0" smtClean="0"/>
              <a:t>1- Je </a:t>
            </a:r>
            <a:r>
              <a:rPr lang="fr-CA" sz="3600" b="1" dirty="0"/>
              <a:t>t'</a:t>
            </a:r>
            <a:r>
              <a:rPr lang="fr-CA" sz="3600" b="1" u="sng" dirty="0">
                <a:solidFill>
                  <a:srgbClr val="FFFF00"/>
                </a:solidFill>
              </a:rPr>
              <a:t>instruirai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83778" y="4005064"/>
            <a:ext cx="3139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200" b="1" dirty="0" smtClean="0"/>
              <a:t>2- Je </a:t>
            </a:r>
            <a:r>
              <a:rPr lang="fr-CA" sz="3200" b="1" dirty="0"/>
              <a:t>te </a:t>
            </a:r>
            <a:r>
              <a:rPr lang="fr-CA" sz="3200" b="1" u="sng" dirty="0">
                <a:solidFill>
                  <a:srgbClr val="FFFF00"/>
                </a:solidFill>
              </a:rPr>
              <a:t>conduirai</a:t>
            </a:r>
            <a:endParaRPr lang="fr-CA" sz="32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571177" y="4653136"/>
            <a:ext cx="3491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200" b="1" dirty="0" smtClean="0"/>
              <a:t>3- Je </a:t>
            </a:r>
            <a:r>
              <a:rPr lang="fr-CA" sz="3200" b="1" dirty="0"/>
              <a:t>te </a:t>
            </a:r>
            <a:r>
              <a:rPr lang="fr-CA" sz="3200" b="1" u="sng" dirty="0">
                <a:solidFill>
                  <a:srgbClr val="FFFF00"/>
                </a:solidFill>
              </a:rPr>
              <a:t>conseillerai</a:t>
            </a:r>
            <a:endParaRPr lang="fr-CA" sz="32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539552" y="5364807"/>
            <a:ext cx="3610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200" b="1" dirty="0" smtClean="0"/>
              <a:t>4- je </a:t>
            </a:r>
            <a:r>
              <a:rPr lang="fr-CA" sz="3200" b="1" u="sng" dirty="0">
                <a:solidFill>
                  <a:srgbClr val="FFFF00"/>
                </a:solidFill>
              </a:rPr>
              <a:t>veillerai sur toi</a:t>
            </a:r>
            <a:endParaRPr lang="fr-CA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4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424136" y="476672"/>
            <a:ext cx="82809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/>
              <a:t>Répète sans cesse les enseignements du livre de la loi et médite-les jour et nuit de façon à observer tout ce qui y est écrit. Alors tu mèneras à bien tes projets et ils réussiront.  </a:t>
            </a:r>
            <a:r>
              <a:rPr lang="fr-CA" sz="3200" b="1" dirty="0" smtClean="0"/>
              <a:t>  </a:t>
            </a:r>
            <a:r>
              <a:rPr lang="fr-CA" b="1" dirty="0" smtClean="0">
                <a:solidFill>
                  <a:srgbClr val="FFFF00"/>
                </a:solidFill>
              </a:rPr>
              <a:t>Josué </a:t>
            </a:r>
            <a:r>
              <a:rPr lang="fr-CA" b="1" dirty="0">
                <a:solidFill>
                  <a:srgbClr val="FFFF00"/>
                </a:solidFill>
              </a:rPr>
              <a:t>1:8 </a:t>
            </a:r>
            <a:r>
              <a:rPr lang="fr-CA" b="1" dirty="0" err="1"/>
              <a:t>Bfc</a:t>
            </a:r>
            <a:endParaRPr lang="fr-CA" b="1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24136" y="2924944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92D050"/>
                </a:solidFill>
              </a:rPr>
              <a:t>Dieu nous invite à être des croyants remplis de sagesse et d’intelligences: </a:t>
            </a:r>
            <a:endParaRPr lang="fr-CA" sz="3200" b="1" dirty="0" smtClean="0">
              <a:solidFill>
                <a:srgbClr val="92D050"/>
              </a:solidFill>
            </a:endParaRPr>
          </a:p>
          <a:p>
            <a:pPr algn="just"/>
            <a:endParaRPr lang="fr-CA" sz="3200" b="1" dirty="0" smtClean="0">
              <a:solidFill>
                <a:srgbClr val="92D050"/>
              </a:solidFill>
            </a:endParaRPr>
          </a:p>
          <a:p>
            <a:pPr algn="just"/>
            <a:r>
              <a:rPr lang="fr-CA" sz="3200" dirty="0" smtClean="0"/>
              <a:t>d’être </a:t>
            </a:r>
            <a:r>
              <a:rPr lang="fr-CA" sz="3200" dirty="0"/>
              <a:t>profondément conscients de notre besoin d’être </a:t>
            </a:r>
            <a:r>
              <a:rPr lang="fr-CA" sz="3200" u="sng" dirty="0">
                <a:solidFill>
                  <a:srgbClr val="FFFF00"/>
                </a:solidFill>
              </a:rPr>
              <a:t>instruits</a:t>
            </a:r>
            <a:r>
              <a:rPr lang="fr-CA" sz="3200" dirty="0"/>
              <a:t>, </a:t>
            </a:r>
            <a:r>
              <a:rPr lang="fr-CA" sz="3200" u="sng" dirty="0">
                <a:solidFill>
                  <a:srgbClr val="FFFF00"/>
                </a:solidFill>
              </a:rPr>
              <a:t>formés</a:t>
            </a:r>
            <a:r>
              <a:rPr lang="fr-CA" sz="3200" dirty="0"/>
              <a:t>, </a:t>
            </a:r>
            <a:r>
              <a:rPr lang="fr-CA" sz="3200" u="sng" dirty="0">
                <a:solidFill>
                  <a:srgbClr val="FFFF00"/>
                </a:solidFill>
              </a:rPr>
              <a:t>dirigés</a:t>
            </a:r>
            <a:r>
              <a:rPr lang="fr-CA" sz="3200" dirty="0"/>
              <a:t>, </a:t>
            </a:r>
            <a:r>
              <a:rPr lang="fr-CA" sz="3200" u="sng" dirty="0" smtClean="0">
                <a:solidFill>
                  <a:srgbClr val="FFFF00"/>
                </a:solidFill>
              </a:rPr>
              <a:t>conseillés,</a:t>
            </a:r>
            <a:r>
              <a:rPr lang="fr-CA" sz="3200" dirty="0" smtClean="0"/>
              <a:t> </a:t>
            </a:r>
            <a:r>
              <a:rPr lang="fr-CA" sz="3200" u="sng" dirty="0">
                <a:solidFill>
                  <a:srgbClr val="FFFF00"/>
                </a:solidFill>
              </a:rPr>
              <a:t>protégés</a:t>
            </a:r>
            <a:r>
              <a:rPr lang="fr-CA" sz="3200" dirty="0"/>
              <a:t> et entièrement </a:t>
            </a:r>
            <a:r>
              <a:rPr lang="fr-CA" sz="3200" u="sng" dirty="0">
                <a:solidFill>
                  <a:srgbClr val="FFFF00"/>
                </a:solidFill>
              </a:rPr>
              <a:t>dépendant</a:t>
            </a:r>
            <a:r>
              <a:rPr lang="fr-CA" sz="3200" dirty="0"/>
              <a:t> de Lui. </a:t>
            </a:r>
          </a:p>
        </p:txBody>
      </p:sp>
    </p:spTree>
    <p:extLst>
      <p:ext uri="{BB962C8B-B14F-4D97-AF65-F5344CB8AC3E}">
        <p14:creationId xmlns:p14="http://schemas.microsoft.com/office/powerpoint/2010/main" val="81640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asdf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467544" y="505669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Psaumes 25:5 </a:t>
            </a:r>
            <a:r>
              <a:rPr lang="fr-CA" sz="3200" b="1" u="sng" dirty="0">
                <a:solidFill>
                  <a:srgbClr val="FFC000"/>
                </a:solidFill>
              </a:rPr>
              <a:t>Conduis-moi dans ta vérité</a:t>
            </a:r>
            <a:r>
              <a:rPr lang="fr-CA" sz="3200" b="1" dirty="0"/>
              <a:t>, et </a:t>
            </a:r>
            <a:r>
              <a:rPr lang="fr-CA" sz="3200" b="1" dirty="0">
                <a:solidFill>
                  <a:srgbClr val="FFC000"/>
                </a:solidFill>
              </a:rPr>
              <a:t>instruis-moi</a:t>
            </a:r>
            <a:r>
              <a:rPr lang="fr-CA" sz="3200" b="1" dirty="0"/>
              <a:t>; Car tu es le Dieu de mon salut…</a:t>
            </a:r>
          </a:p>
          <a:p>
            <a:r>
              <a:rPr lang="fr-CA" dirty="0"/>
              <a:t> 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67544" y="2060848"/>
            <a:ext cx="828092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Jean </a:t>
            </a:r>
            <a:r>
              <a:rPr lang="fr-CA" sz="3200" b="1" dirty="0" smtClean="0">
                <a:solidFill>
                  <a:srgbClr val="FFFF00"/>
                </a:solidFill>
              </a:rPr>
              <a:t>10:4  </a:t>
            </a:r>
            <a:r>
              <a:rPr lang="fr-CA" sz="3200" b="1" dirty="0"/>
              <a:t>Lorsqu’il a fait sortir toutes ses propres brebis, il marche devant elles ; et les brebis le suivent, parce qu’</a:t>
            </a:r>
            <a:r>
              <a:rPr lang="fr-CA" sz="3200" b="1" u="sng" dirty="0">
                <a:solidFill>
                  <a:srgbClr val="FFC000"/>
                </a:solidFill>
              </a:rPr>
              <a:t>elles connaissent sa voix</a:t>
            </a:r>
            <a:r>
              <a:rPr lang="fr-CA" sz="3200" b="1" u="sng" dirty="0"/>
              <a:t>.</a:t>
            </a:r>
            <a:endParaRPr lang="fr-CA" sz="3200" b="1" dirty="0"/>
          </a:p>
          <a:p>
            <a:r>
              <a:rPr lang="fr-CA" dirty="0"/>
              <a:t> </a:t>
            </a: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467544" y="4612194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dirty="0"/>
              <a:t>Dans la version semeur : </a:t>
            </a:r>
            <a:r>
              <a:rPr lang="fr-CA" sz="2800" dirty="0" smtClean="0"/>
              <a:t>… </a:t>
            </a:r>
            <a:r>
              <a:rPr lang="fr-CA" sz="2800" b="1" u="sng" dirty="0" smtClean="0">
                <a:solidFill>
                  <a:srgbClr val="FFC000"/>
                </a:solidFill>
              </a:rPr>
              <a:t>sa </a:t>
            </a:r>
            <a:r>
              <a:rPr lang="fr-CA" sz="2800" b="1" u="sng" dirty="0">
                <a:solidFill>
                  <a:srgbClr val="FFC000"/>
                </a:solidFill>
              </a:rPr>
              <a:t>voix leur est familière</a:t>
            </a:r>
            <a:r>
              <a:rPr lang="fr-CA" sz="2800" dirty="0"/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31582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1043608" y="630932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404664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u="sng" dirty="0">
                <a:solidFill>
                  <a:srgbClr val="FFFF00"/>
                </a:solidFill>
              </a:rPr>
              <a:t>Comment Dieu nous parle-t-il et de quelle façon pouvons-nous l’entendre?</a:t>
            </a:r>
            <a:endParaRPr lang="fr-CA" sz="32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772816"/>
            <a:ext cx="5016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/>
              <a:t>1. Par sa Parole </a:t>
            </a:r>
            <a:r>
              <a:rPr lang="fr-CA" sz="2800" b="1" dirty="0" smtClean="0"/>
              <a:t>écrite      </a:t>
            </a:r>
            <a:r>
              <a:rPr lang="fr-CA" sz="2000" b="1" dirty="0">
                <a:solidFill>
                  <a:srgbClr val="FFC000"/>
                </a:solidFill>
              </a:rPr>
              <a:t>2Tim. 3 :16</a:t>
            </a:r>
            <a:endParaRPr lang="fr-CA" sz="2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2564904"/>
            <a:ext cx="5161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/>
              <a:t>2. Par la prédication de sa Parole</a:t>
            </a:r>
            <a:endParaRPr lang="fr-CA" sz="2800" dirty="0"/>
          </a:p>
        </p:txBody>
      </p:sp>
      <p:sp>
        <p:nvSpPr>
          <p:cNvPr id="8" name="Rectangle 7"/>
          <p:cNvSpPr/>
          <p:nvPr/>
        </p:nvSpPr>
        <p:spPr>
          <a:xfrm>
            <a:off x="317923" y="3284984"/>
            <a:ext cx="5767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/>
              <a:t>3. Au travers des paroles </a:t>
            </a:r>
            <a:r>
              <a:rPr lang="fr-CA" sz="2800" b="1" dirty="0" smtClean="0"/>
              <a:t>inspirées…</a:t>
            </a:r>
            <a:endParaRPr lang="fr-CA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317923" y="414908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/>
              <a:t>4. Au travers nos épreuves et nos souffrances. </a:t>
            </a:r>
            <a:endParaRPr lang="fr-CA" sz="2800" dirty="0"/>
          </a:p>
        </p:txBody>
      </p:sp>
      <p:sp>
        <p:nvSpPr>
          <p:cNvPr id="10" name="Rectangle 9"/>
          <p:cNvSpPr/>
          <p:nvPr/>
        </p:nvSpPr>
        <p:spPr>
          <a:xfrm>
            <a:off x="319411" y="5013176"/>
            <a:ext cx="6044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400" b="1" dirty="0"/>
              <a:t>5. DIEU NOUS PARLE DE FAÇONS INTÉRIEUR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59237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9592" y="476672"/>
            <a:ext cx="7607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CA" sz="3200" b="1" u="sng" dirty="0"/>
              <a:t>DIEU NOUS PARLE DE FAÇONS INTÉRIEUR </a:t>
            </a:r>
            <a:endParaRPr lang="fr-CA" sz="3200" u="sng" dirty="0"/>
          </a:p>
        </p:txBody>
      </p:sp>
      <p:sp>
        <p:nvSpPr>
          <p:cNvPr id="6" name="Rectangle 5"/>
          <p:cNvSpPr/>
          <p:nvPr/>
        </p:nvSpPr>
        <p:spPr>
          <a:xfrm>
            <a:off x="899592" y="1439198"/>
            <a:ext cx="3640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i="1" dirty="0"/>
              <a:t>A) </a:t>
            </a:r>
            <a:r>
              <a:rPr lang="fr-CA" sz="2800" b="1" i="1" dirty="0">
                <a:solidFill>
                  <a:srgbClr val="FFC000"/>
                </a:solidFill>
              </a:rPr>
              <a:t>Des </a:t>
            </a:r>
            <a:r>
              <a:rPr lang="fr-CA" sz="2800" b="1" i="1" dirty="0" smtClean="0">
                <a:solidFill>
                  <a:srgbClr val="FFC000"/>
                </a:solidFill>
              </a:rPr>
              <a:t>pensées    </a:t>
            </a:r>
            <a:r>
              <a:rPr lang="fr-CA" sz="2000" b="1" dirty="0"/>
              <a:t>1Cor 2:16</a:t>
            </a:r>
            <a:endParaRPr lang="fr-CA" sz="20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2276872"/>
            <a:ext cx="7366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/>
              <a:t>B) </a:t>
            </a:r>
            <a:r>
              <a:rPr lang="fr-CA" sz="2800" b="1" i="1" dirty="0">
                <a:solidFill>
                  <a:srgbClr val="FFC000"/>
                </a:solidFill>
              </a:rPr>
              <a:t>Les impressions, convictions, </a:t>
            </a:r>
            <a:r>
              <a:rPr lang="fr-CA" sz="2800" b="1" i="1" dirty="0" smtClean="0">
                <a:solidFill>
                  <a:srgbClr val="FFC000"/>
                </a:solidFill>
              </a:rPr>
              <a:t>intuitions   </a:t>
            </a:r>
            <a:r>
              <a:rPr lang="fr-CA" sz="2000" b="1" i="1" dirty="0" smtClean="0"/>
              <a:t>Luc 1:3 </a:t>
            </a:r>
            <a:endParaRPr lang="fr-CA" sz="2000" dirty="0"/>
          </a:p>
        </p:txBody>
      </p:sp>
      <p:sp>
        <p:nvSpPr>
          <p:cNvPr id="8" name="Rectangle 7"/>
          <p:cNvSpPr/>
          <p:nvPr/>
        </p:nvSpPr>
        <p:spPr>
          <a:xfrm>
            <a:off x="899592" y="3140968"/>
            <a:ext cx="39693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/>
              <a:t>C) </a:t>
            </a:r>
            <a:r>
              <a:rPr lang="fr-CA" sz="2800" b="1" i="1" dirty="0">
                <a:solidFill>
                  <a:srgbClr val="FFC000"/>
                </a:solidFill>
              </a:rPr>
              <a:t>Des </a:t>
            </a:r>
            <a:r>
              <a:rPr lang="fr-CA" sz="2800" b="1" i="1" dirty="0" smtClean="0">
                <a:solidFill>
                  <a:srgbClr val="FFC000"/>
                </a:solidFill>
              </a:rPr>
              <a:t>désirs     </a:t>
            </a:r>
            <a:r>
              <a:rPr lang="fr-CA" sz="2000" b="1" dirty="0"/>
              <a:t>Psaumes 37: 4</a:t>
            </a:r>
            <a:endParaRPr lang="fr-CA" sz="2000" dirty="0"/>
          </a:p>
          <a:p>
            <a:endParaRPr lang="fr-CA" sz="2800" dirty="0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4072334"/>
            <a:ext cx="3887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200" b="1" dirty="0"/>
              <a:t>D) </a:t>
            </a:r>
            <a:r>
              <a:rPr lang="fr-CA" sz="3200" b="1" i="1" dirty="0">
                <a:solidFill>
                  <a:srgbClr val="FFC000"/>
                </a:solidFill>
              </a:rPr>
              <a:t>La </a:t>
            </a:r>
            <a:r>
              <a:rPr lang="fr-CA" sz="3200" b="1" i="1" dirty="0" smtClean="0">
                <a:solidFill>
                  <a:srgbClr val="FFC000"/>
                </a:solidFill>
              </a:rPr>
              <a:t>paix    </a:t>
            </a:r>
            <a:r>
              <a:rPr lang="fr-CA" sz="2000" b="1" dirty="0" smtClean="0"/>
              <a:t>Philippiens </a:t>
            </a:r>
            <a:r>
              <a:rPr lang="fr-CA" sz="2000" b="1" dirty="0"/>
              <a:t>4:7</a:t>
            </a:r>
            <a:r>
              <a:rPr lang="fr-CA" sz="2000" b="1" i="1" dirty="0" smtClean="0">
                <a:solidFill>
                  <a:srgbClr val="FFC000"/>
                </a:solidFill>
              </a:rPr>
              <a:t> </a:t>
            </a:r>
            <a:endParaRPr lang="fr-CA" sz="2000" dirty="0">
              <a:solidFill>
                <a:srgbClr val="FFC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2861" y="5191075"/>
            <a:ext cx="7566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/>
              <a:t>E) </a:t>
            </a:r>
            <a:r>
              <a:rPr lang="fr-CA" sz="2800" b="1" i="1" dirty="0">
                <a:solidFill>
                  <a:srgbClr val="FFC000"/>
                </a:solidFill>
              </a:rPr>
              <a:t>L’intelligence ou le </a:t>
            </a:r>
            <a:r>
              <a:rPr lang="fr-CA" sz="2800" b="1" i="1" dirty="0" smtClean="0">
                <a:solidFill>
                  <a:srgbClr val="FFC000"/>
                </a:solidFill>
              </a:rPr>
              <a:t>raisonnement   </a:t>
            </a:r>
            <a:r>
              <a:rPr lang="fr-CA" sz="2000" b="1" dirty="0"/>
              <a:t>Proverbes 16:20</a:t>
            </a:r>
            <a:r>
              <a:rPr lang="fr-CA" sz="2000" dirty="0"/>
              <a:t> </a:t>
            </a:r>
            <a:r>
              <a:rPr lang="fr-CA" sz="2000" b="1" i="1" dirty="0" smtClean="0">
                <a:solidFill>
                  <a:srgbClr val="FFC000"/>
                </a:solidFill>
              </a:rPr>
              <a:t> </a:t>
            </a:r>
            <a:endParaRPr lang="fr-CA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9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692696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/>
              <a:t>Jean 10 :2</a:t>
            </a:r>
            <a:r>
              <a:rPr lang="fr-CA" sz="3200" dirty="0"/>
              <a:t> Mais celui qui entre par la porte est </a:t>
            </a:r>
            <a:r>
              <a:rPr lang="fr-CA" sz="3200" b="1" dirty="0">
                <a:solidFill>
                  <a:srgbClr val="FFC000"/>
                </a:solidFill>
              </a:rPr>
              <a:t>le berger </a:t>
            </a:r>
            <a:r>
              <a:rPr lang="fr-CA" sz="3200" dirty="0"/>
              <a:t>des brebis. 3 Le gardien lui ouvre la porte et </a:t>
            </a:r>
            <a:r>
              <a:rPr lang="fr-CA" sz="3200" b="1" dirty="0">
                <a:solidFill>
                  <a:srgbClr val="FFC000"/>
                </a:solidFill>
              </a:rPr>
              <a:t>les brebis écoutent sa voix</a:t>
            </a:r>
            <a:r>
              <a:rPr lang="fr-CA" sz="3200" dirty="0"/>
              <a:t>. Il appelle ses brebis chacune par son nom et les mène dehors.4  Quand il les a toutes fait sortir, </a:t>
            </a:r>
            <a:r>
              <a:rPr lang="fr-CA" sz="3200" b="1" u="sng" dirty="0"/>
              <a:t>il marche devant elles</a:t>
            </a:r>
            <a:r>
              <a:rPr lang="fr-CA" sz="3200" dirty="0"/>
              <a:t> et </a:t>
            </a:r>
            <a:r>
              <a:rPr lang="fr-CA" sz="3200" b="1" u="sng" dirty="0"/>
              <a:t>les brebis le suivent</a:t>
            </a:r>
            <a:r>
              <a:rPr lang="fr-CA" sz="3200" dirty="0"/>
              <a:t>, </a:t>
            </a:r>
            <a:r>
              <a:rPr lang="fr-CA" sz="3200" b="1" dirty="0"/>
              <a:t>parce qu’</a:t>
            </a:r>
            <a:r>
              <a:rPr lang="fr-CA" sz="3200" b="1" dirty="0">
                <a:solidFill>
                  <a:srgbClr val="FFC000"/>
                </a:solidFill>
              </a:rPr>
              <a:t>elles connaissent sa voix.</a:t>
            </a:r>
          </a:p>
        </p:txBody>
      </p:sp>
    </p:spTree>
    <p:extLst>
      <p:ext uri="{BB962C8B-B14F-4D97-AF65-F5344CB8AC3E}">
        <p14:creationId xmlns:p14="http://schemas.microsoft.com/office/powerpoint/2010/main" val="388698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Default Theme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767</TotalTime>
  <Words>262</Words>
  <Application>Microsoft Office PowerPoint</Application>
  <PresentationFormat>Affichage à l'écran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Luc</cp:lastModifiedBy>
  <cp:revision>59</cp:revision>
  <dcterms:created xsi:type="dcterms:W3CDTF">2014-10-11T19:27:41Z</dcterms:created>
  <dcterms:modified xsi:type="dcterms:W3CDTF">2018-06-03T12:23:54Z</dcterms:modified>
</cp:coreProperties>
</file>