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38FA677E-E02B-4F2B-8657-78B1718100C0}">
          <p14:sldIdLst>
            <p14:sldId id="256"/>
            <p14:sldId id="257"/>
            <p14:sldId id="258"/>
            <p14:sldId id="260"/>
            <p14:sldId id="259"/>
            <p14:sldId id="261"/>
            <p14:sldId id="262"/>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4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p:scale>
          <a:sx n="100" d="100"/>
          <a:sy n="100" d="100"/>
        </p:scale>
        <p:origin x="-660" y="6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pPr/>
              <a:t>2019-01-13</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pPr/>
              <a:t>‹N°›</a:t>
            </a:fld>
            <a:endParaRPr lang="fr-CA"/>
          </a:p>
        </p:txBody>
      </p:sp>
    </p:spTree>
    <p:extLst>
      <p:ext uri="{BB962C8B-B14F-4D97-AF65-F5344CB8AC3E}">
        <p14:creationId xmlns:p14="http://schemas.microsoft.com/office/powerpoint/2010/main" xmlns=""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pPr/>
              <a:t>1</a:t>
            </a:fld>
            <a:endParaRPr lang="fr-CA"/>
          </a:p>
        </p:txBody>
      </p:sp>
    </p:spTree>
    <p:extLst>
      <p:ext uri="{BB962C8B-B14F-4D97-AF65-F5344CB8AC3E}">
        <p14:creationId xmlns:p14="http://schemas.microsoft.com/office/powerpoint/2010/main" xmlns="" val="4983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1/13/2019</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1/13/2019</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1/13/2019</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1/13/2019</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1/13/2019</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1/13/2019</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1/13/2019</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1/13/2019</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1/13/2019</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1/13/2019</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1/13/2019</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lumMod val="100000"/>
              </a:schemeClr>
            </a:gs>
            <a:gs pos="0">
              <a:srgbClr val="25445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1/13/2019</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6312DBB-ACAF-44B8-92B0-11D2D81277B3}" type="datetime1">
              <a:rPr lang="en-US" smtClean="0"/>
              <a:pPr/>
              <a:t>1/13/2019</a:t>
            </a:fld>
            <a:endParaRPr lang="en-US"/>
          </a:p>
        </p:txBody>
      </p:sp>
      <p:sp>
        <p:nvSpPr>
          <p:cNvPr id="6" name="Espace réservé du pied de page 5"/>
          <p:cNvSpPr>
            <a:spLocks noGrp="1"/>
          </p:cNvSpPr>
          <p:nvPr>
            <p:ph type="ftr" sz="quarter" idx="11"/>
          </p:nvPr>
        </p:nvSpPr>
        <p:spPr/>
        <p:txBody>
          <a:bodyPr/>
          <a:lstStyle/>
          <a:p>
            <a:r>
              <a:rPr lang="en-US" smtClean="0"/>
              <a:t>asdf</a:t>
            </a:r>
            <a:endParaRPr lang="en-US" dirty="0"/>
          </a:p>
        </p:txBody>
      </p:sp>
      <p:sp>
        <p:nvSpPr>
          <p:cNvPr id="5" name="Espace réservé du numéro de diapositive 4"/>
          <p:cNvSpPr>
            <a:spLocks noGrp="1"/>
          </p:cNvSpPr>
          <p:nvPr>
            <p:ph type="sldNum" sz="quarter" idx="12"/>
          </p:nvPr>
        </p:nvSpPr>
        <p:spPr/>
        <p:txBody>
          <a:bodyPr/>
          <a:lstStyle/>
          <a:p>
            <a:fld id="{1827D83A-55DF-465A-8BAC-990E7A5BFAE5}" type="slidenum">
              <a:rPr lang="en-US" smtClean="0"/>
              <a:pPr/>
              <a:t>1</a:t>
            </a:fld>
            <a:endParaRPr lang="en-US"/>
          </a:p>
        </p:txBody>
      </p:sp>
      <p:sp>
        <p:nvSpPr>
          <p:cNvPr id="9" name="Rectangle 8"/>
          <p:cNvSpPr/>
          <p:nvPr/>
        </p:nvSpPr>
        <p:spPr>
          <a:xfrm>
            <a:off x="709700" y="467438"/>
            <a:ext cx="7776864" cy="584775"/>
          </a:xfrm>
          <a:prstGeom prst="rect">
            <a:avLst/>
          </a:prstGeom>
        </p:spPr>
        <p:txBody>
          <a:bodyPr wrap="square">
            <a:spAutoFit/>
          </a:bodyPr>
          <a:lstStyle/>
          <a:p>
            <a:pPr lvl="0" algn="ctr"/>
            <a:endParaRPr lang="fr-CA" sz="3200" b="1"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547682" y="512875"/>
            <a:ext cx="8100900" cy="1077218"/>
          </a:xfrm>
          <a:prstGeom prst="rect">
            <a:avLst/>
          </a:prstGeom>
        </p:spPr>
        <p:txBody>
          <a:bodyPr wrap="square">
            <a:spAutoFit/>
          </a:bodyPr>
          <a:lstStyle/>
          <a:p>
            <a:pPr algn="ctr"/>
            <a:r>
              <a:rPr lang="fr-CA" sz="3200" b="1" u="sng" dirty="0"/>
              <a:t>Quelles sont les caractéristiques d’un authentique disciple de </a:t>
            </a:r>
            <a:r>
              <a:rPr lang="fr-CA" sz="3200" b="1" u="sng" dirty="0" smtClean="0"/>
              <a:t>Jésus?</a:t>
            </a:r>
            <a:endParaRPr lang="fr-CA" sz="3200"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5616" y="2139807"/>
            <a:ext cx="6912768" cy="3761931"/>
          </a:xfrm>
          <a:prstGeom prst="rect">
            <a:avLst/>
          </a:prstGeom>
        </p:spPr>
      </p:pic>
    </p:spTree>
    <p:extLst>
      <p:ext uri="{BB962C8B-B14F-4D97-AF65-F5344CB8AC3E}">
        <p14:creationId xmlns:p14="http://schemas.microsoft.com/office/powerpoint/2010/main" xmlns="" val="32573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10</a:t>
            </a:fld>
            <a:endParaRPr lang="en-US"/>
          </a:p>
        </p:txBody>
      </p:sp>
      <p:sp>
        <p:nvSpPr>
          <p:cNvPr id="5" name="Rectangle 4"/>
          <p:cNvSpPr/>
          <p:nvPr/>
        </p:nvSpPr>
        <p:spPr>
          <a:xfrm>
            <a:off x="467544" y="458044"/>
            <a:ext cx="8208912" cy="523220"/>
          </a:xfrm>
          <a:prstGeom prst="rect">
            <a:avLst/>
          </a:prstGeom>
        </p:spPr>
        <p:txBody>
          <a:bodyPr wrap="square">
            <a:spAutoFit/>
          </a:bodyPr>
          <a:lstStyle/>
          <a:p>
            <a:r>
              <a:rPr lang="fr-CA" sz="2800" b="1" dirty="0"/>
              <a:t>III.</a:t>
            </a:r>
            <a:r>
              <a:rPr lang="fr-CA" sz="2800" dirty="0"/>
              <a:t> </a:t>
            </a:r>
            <a:r>
              <a:rPr lang="fr-CA" sz="2800" b="1" dirty="0"/>
              <a:t>Un disciple rempli de l’Esprit aime les autres en…</a:t>
            </a:r>
            <a:endParaRPr lang="fr-CA" sz="2800" dirty="0"/>
          </a:p>
        </p:txBody>
      </p:sp>
      <p:sp>
        <p:nvSpPr>
          <p:cNvPr id="6" name="Rectangle 5"/>
          <p:cNvSpPr/>
          <p:nvPr/>
        </p:nvSpPr>
        <p:spPr>
          <a:xfrm>
            <a:off x="456134" y="1124744"/>
            <a:ext cx="8208912" cy="1200329"/>
          </a:xfrm>
          <a:prstGeom prst="rect">
            <a:avLst/>
          </a:prstGeom>
        </p:spPr>
        <p:txBody>
          <a:bodyPr wrap="square">
            <a:spAutoFit/>
          </a:bodyPr>
          <a:lstStyle/>
          <a:p>
            <a:pPr lvl="0" algn="just"/>
            <a:r>
              <a:rPr lang="fr-CA" sz="2400" b="1" dirty="0" smtClean="0">
                <a:solidFill>
                  <a:srgbClr val="FFC000"/>
                </a:solidFill>
              </a:rPr>
              <a:t>- Menant </a:t>
            </a:r>
            <a:r>
              <a:rPr lang="fr-CA" sz="2400" b="1" dirty="0">
                <a:solidFill>
                  <a:srgbClr val="FFC000"/>
                </a:solidFill>
              </a:rPr>
              <a:t>une vie dirigée par </a:t>
            </a:r>
            <a:r>
              <a:rPr lang="fr-CA" sz="2400" b="1" dirty="0" smtClean="0">
                <a:solidFill>
                  <a:srgbClr val="FFC000"/>
                </a:solidFill>
              </a:rPr>
              <a:t>le Saint-Esprit dans </a:t>
            </a:r>
            <a:r>
              <a:rPr lang="fr-CA" sz="2400" b="1" dirty="0">
                <a:solidFill>
                  <a:srgbClr val="FFC000"/>
                </a:solidFill>
              </a:rPr>
              <a:t>tous les domaines: dans ses relations et sa vocation, dans sa communauté et son appel. </a:t>
            </a:r>
            <a:r>
              <a:rPr lang="fr-CA" sz="2400" dirty="0"/>
              <a:t>Mt 5: 16 </a:t>
            </a:r>
            <a:endParaRPr lang="fr-CA" sz="2400" dirty="0">
              <a:solidFill>
                <a:srgbClr val="FFC000"/>
              </a:solidFill>
            </a:endParaRPr>
          </a:p>
        </p:txBody>
      </p:sp>
      <p:sp>
        <p:nvSpPr>
          <p:cNvPr id="7" name="Rectangle 6"/>
          <p:cNvSpPr/>
          <p:nvPr/>
        </p:nvSpPr>
        <p:spPr>
          <a:xfrm>
            <a:off x="467544" y="2492896"/>
            <a:ext cx="8208912" cy="1200329"/>
          </a:xfrm>
          <a:prstGeom prst="rect">
            <a:avLst/>
          </a:prstGeom>
        </p:spPr>
        <p:txBody>
          <a:bodyPr wrap="square">
            <a:spAutoFit/>
          </a:bodyPr>
          <a:lstStyle/>
          <a:p>
            <a:pPr lvl="0" algn="just"/>
            <a:r>
              <a:rPr lang="fr-CA" sz="2400" b="1" dirty="0" smtClean="0">
                <a:solidFill>
                  <a:srgbClr val="FFC000"/>
                </a:solidFill>
              </a:rPr>
              <a:t>- Discernant </a:t>
            </a:r>
            <a:r>
              <a:rPr lang="fr-CA" sz="2400" b="1" dirty="0">
                <a:solidFill>
                  <a:srgbClr val="FFC000"/>
                </a:solidFill>
              </a:rPr>
              <a:t>les besoins relationnels des autres avec un cœur prêt à leur manifester l’amour de </a:t>
            </a:r>
            <a:r>
              <a:rPr lang="fr-CA" sz="2400" b="1" dirty="0" smtClean="0">
                <a:solidFill>
                  <a:srgbClr val="FFC000"/>
                </a:solidFill>
              </a:rPr>
              <a:t>Dieu avec le </a:t>
            </a:r>
            <a:r>
              <a:rPr lang="fr-CA" sz="2400" b="1" dirty="0">
                <a:solidFill>
                  <a:srgbClr val="FFC000"/>
                </a:solidFill>
              </a:rPr>
              <a:t>regard de Jésus en lui</a:t>
            </a:r>
            <a:r>
              <a:rPr lang="fr-CA" sz="2400" dirty="0" smtClean="0">
                <a:solidFill>
                  <a:srgbClr val="FFC000"/>
                </a:solidFill>
              </a:rPr>
              <a:t>. </a:t>
            </a:r>
            <a:r>
              <a:rPr lang="fr-CA" sz="2400" dirty="0"/>
              <a:t>Éph. 4:29 </a:t>
            </a:r>
            <a:endParaRPr lang="fr-CA" sz="2400" dirty="0">
              <a:solidFill>
                <a:srgbClr val="FFC000"/>
              </a:solidFill>
            </a:endParaRPr>
          </a:p>
        </p:txBody>
      </p:sp>
      <p:sp>
        <p:nvSpPr>
          <p:cNvPr id="8" name="Rectangle 7"/>
          <p:cNvSpPr/>
          <p:nvPr/>
        </p:nvSpPr>
        <p:spPr>
          <a:xfrm>
            <a:off x="481658" y="3834190"/>
            <a:ext cx="8208912" cy="1569660"/>
          </a:xfrm>
          <a:prstGeom prst="rect">
            <a:avLst/>
          </a:prstGeom>
        </p:spPr>
        <p:txBody>
          <a:bodyPr wrap="square">
            <a:spAutoFit/>
          </a:bodyPr>
          <a:lstStyle/>
          <a:p>
            <a:pPr lvl="0" algn="just"/>
            <a:r>
              <a:rPr lang="fr-CA" sz="2400" b="1" dirty="0" smtClean="0">
                <a:solidFill>
                  <a:srgbClr val="FFC000"/>
                </a:solidFill>
              </a:rPr>
              <a:t>- Réalisant </a:t>
            </a:r>
            <a:r>
              <a:rPr lang="fr-CA" sz="2400" b="1" dirty="0">
                <a:solidFill>
                  <a:srgbClr val="FFC000"/>
                </a:solidFill>
              </a:rPr>
              <a:t>que les hommes ont besoin d’être rachetés de leurs péchés et d’avoir des relations </a:t>
            </a:r>
            <a:r>
              <a:rPr lang="fr-CA" sz="2400" b="1" dirty="0" smtClean="0">
                <a:solidFill>
                  <a:srgbClr val="FFC000"/>
                </a:solidFill>
              </a:rPr>
              <a:t>profondes avec Dieu; </a:t>
            </a:r>
            <a:r>
              <a:rPr lang="fr-CA" sz="2400" b="1" dirty="0">
                <a:solidFill>
                  <a:srgbClr val="FFC000"/>
                </a:solidFill>
              </a:rPr>
              <a:t>il leur transmet le message de la rédemption en étant rempli de l’amour de Jésus.</a:t>
            </a:r>
          </a:p>
        </p:txBody>
      </p:sp>
      <p:sp>
        <p:nvSpPr>
          <p:cNvPr id="9" name="Rectangle 8"/>
          <p:cNvSpPr/>
          <p:nvPr/>
        </p:nvSpPr>
        <p:spPr>
          <a:xfrm>
            <a:off x="481658" y="5517232"/>
            <a:ext cx="8208912" cy="830997"/>
          </a:xfrm>
          <a:prstGeom prst="rect">
            <a:avLst/>
          </a:prstGeom>
        </p:spPr>
        <p:txBody>
          <a:bodyPr wrap="square">
            <a:spAutoFit/>
          </a:bodyPr>
          <a:lstStyle/>
          <a:p>
            <a:pPr lvl="0" algn="just"/>
            <a:r>
              <a:rPr lang="fr-CA" sz="2400" b="1" dirty="0" smtClean="0">
                <a:solidFill>
                  <a:srgbClr val="FFC000"/>
                </a:solidFill>
              </a:rPr>
              <a:t>- Servant </a:t>
            </a:r>
            <a:r>
              <a:rPr lang="fr-CA" sz="2400" b="1" dirty="0">
                <a:solidFill>
                  <a:srgbClr val="FFC000"/>
                </a:solidFill>
              </a:rPr>
              <a:t>sa propre famille avec amour et en s’engageant fidèlement envers son église, qui est Corps de Christ. </a:t>
            </a:r>
            <a:r>
              <a:rPr lang="fr-CA" sz="2000" b="1" dirty="0"/>
              <a:t>1Tim. 5:8 </a:t>
            </a:r>
            <a:endParaRPr lang="fr-CA" sz="2000" b="1" dirty="0">
              <a:solidFill>
                <a:srgbClr val="FFC000"/>
              </a:solidFill>
            </a:endParaRPr>
          </a:p>
        </p:txBody>
      </p:sp>
    </p:spTree>
    <p:extLst>
      <p:ext uri="{BB962C8B-B14F-4D97-AF65-F5344CB8AC3E}">
        <p14:creationId xmlns:p14="http://schemas.microsoft.com/office/powerpoint/2010/main" xmlns="" val="74045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11</a:t>
            </a:fld>
            <a:endParaRPr lang="en-US"/>
          </a:p>
        </p:txBody>
      </p:sp>
      <p:sp>
        <p:nvSpPr>
          <p:cNvPr id="5" name="Rectangle 4"/>
          <p:cNvSpPr/>
          <p:nvPr/>
        </p:nvSpPr>
        <p:spPr>
          <a:xfrm>
            <a:off x="467544" y="516335"/>
            <a:ext cx="8352928" cy="523220"/>
          </a:xfrm>
          <a:prstGeom prst="rect">
            <a:avLst/>
          </a:prstGeom>
        </p:spPr>
        <p:txBody>
          <a:bodyPr wrap="square">
            <a:spAutoFit/>
          </a:bodyPr>
          <a:lstStyle/>
          <a:p>
            <a:r>
              <a:rPr lang="fr-CA" sz="2800" b="1" dirty="0"/>
              <a:t>III.</a:t>
            </a:r>
            <a:r>
              <a:rPr lang="fr-CA" sz="2800" dirty="0"/>
              <a:t> </a:t>
            </a:r>
            <a:r>
              <a:rPr lang="fr-CA" sz="2800" b="1" dirty="0"/>
              <a:t>Un disciple rempli de l’Esprit aime les autres en…</a:t>
            </a:r>
            <a:endParaRPr lang="fr-CA" sz="2800" dirty="0"/>
          </a:p>
        </p:txBody>
      </p:sp>
      <p:sp>
        <p:nvSpPr>
          <p:cNvPr id="6" name="Rectangle 5"/>
          <p:cNvSpPr/>
          <p:nvPr/>
        </p:nvSpPr>
        <p:spPr>
          <a:xfrm>
            <a:off x="467544" y="1268760"/>
            <a:ext cx="8352928" cy="1200329"/>
          </a:xfrm>
          <a:prstGeom prst="rect">
            <a:avLst/>
          </a:prstGeom>
        </p:spPr>
        <p:txBody>
          <a:bodyPr wrap="square">
            <a:spAutoFit/>
          </a:bodyPr>
          <a:lstStyle/>
          <a:p>
            <a:pPr lvl="0" algn="just"/>
            <a:r>
              <a:rPr lang="fr-CA" sz="2400" b="1" dirty="0" smtClean="0">
                <a:solidFill>
                  <a:srgbClr val="FFC000"/>
                </a:solidFill>
              </a:rPr>
              <a:t>- Manifestant </a:t>
            </a:r>
            <a:r>
              <a:rPr lang="fr-CA" sz="2400" b="1" dirty="0">
                <a:solidFill>
                  <a:srgbClr val="FFC000"/>
                </a:solidFill>
              </a:rPr>
              <a:t>le fruit de l’Esprit quotidiennement et naturellement dans toutes ses relations avec les autres! </a:t>
            </a:r>
            <a:r>
              <a:rPr lang="fr-CA" sz="2400" b="1" dirty="0" smtClean="0">
                <a:solidFill>
                  <a:srgbClr val="FFC000"/>
                </a:solidFill>
              </a:rPr>
              <a:t>         </a:t>
            </a:r>
            <a:r>
              <a:rPr lang="fr-CA" sz="2400" dirty="0" smtClean="0"/>
              <a:t>Gal</a:t>
            </a:r>
            <a:r>
              <a:rPr lang="fr-CA" sz="2400" dirty="0"/>
              <a:t>. 5 :22 </a:t>
            </a:r>
            <a:endParaRPr lang="fr-CA" sz="2400" dirty="0">
              <a:solidFill>
                <a:srgbClr val="FFC000"/>
              </a:solidFill>
            </a:endParaRPr>
          </a:p>
        </p:txBody>
      </p:sp>
      <p:sp>
        <p:nvSpPr>
          <p:cNvPr id="7" name="Rectangle 6"/>
          <p:cNvSpPr/>
          <p:nvPr/>
        </p:nvSpPr>
        <p:spPr>
          <a:xfrm>
            <a:off x="467544" y="2407533"/>
            <a:ext cx="8352928" cy="1107996"/>
          </a:xfrm>
          <a:prstGeom prst="rect">
            <a:avLst/>
          </a:prstGeom>
        </p:spPr>
        <p:txBody>
          <a:bodyPr wrap="square">
            <a:spAutoFit/>
          </a:bodyPr>
          <a:lstStyle/>
          <a:p>
            <a:r>
              <a:rPr lang="fr-CA" dirty="0"/>
              <a:t> </a:t>
            </a:r>
          </a:p>
          <a:p>
            <a:pPr lvl="0" algn="just"/>
            <a:r>
              <a:rPr lang="fr-CA" sz="2400" b="1" dirty="0" smtClean="0">
                <a:solidFill>
                  <a:srgbClr val="FFC000"/>
                </a:solidFill>
              </a:rPr>
              <a:t>- Faisant </a:t>
            </a:r>
            <a:r>
              <a:rPr lang="fr-CA" sz="2400" b="1" dirty="0">
                <a:solidFill>
                  <a:srgbClr val="FFC000"/>
                </a:solidFill>
              </a:rPr>
              <a:t>tout son possible pour faire régner la paix autour de lui et se réconcilier s’il y a possibilité</a:t>
            </a:r>
            <a:r>
              <a:rPr lang="fr-CA" sz="2400" b="1" dirty="0" smtClean="0">
                <a:solidFill>
                  <a:srgbClr val="FFC000"/>
                </a:solidFill>
              </a:rPr>
              <a:t>.</a:t>
            </a:r>
            <a:r>
              <a:rPr lang="fr-CA" sz="2400" b="1" dirty="0"/>
              <a:t> </a:t>
            </a:r>
            <a:r>
              <a:rPr lang="fr-CA" sz="2400" dirty="0"/>
              <a:t>Jacques 5 : 16 </a:t>
            </a:r>
            <a:endParaRPr lang="fr-CA" sz="2400" dirty="0">
              <a:solidFill>
                <a:srgbClr val="FFC000"/>
              </a:solidFill>
            </a:endParaRPr>
          </a:p>
        </p:txBody>
      </p:sp>
      <p:sp>
        <p:nvSpPr>
          <p:cNvPr id="8" name="Rectangle 7"/>
          <p:cNvSpPr/>
          <p:nvPr/>
        </p:nvSpPr>
        <p:spPr>
          <a:xfrm>
            <a:off x="467544" y="3717032"/>
            <a:ext cx="8352928" cy="1200329"/>
          </a:xfrm>
          <a:prstGeom prst="rect">
            <a:avLst/>
          </a:prstGeom>
        </p:spPr>
        <p:txBody>
          <a:bodyPr wrap="square">
            <a:spAutoFit/>
          </a:bodyPr>
          <a:lstStyle/>
          <a:p>
            <a:pPr lvl="0" algn="just"/>
            <a:r>
              <a:rPr lang="fr-CA" sz="2400" b="1" dirty="0" smtClean="0">
                <a:solidFill>
                  <a:srgbClr val="FFC000"/>
                </a:solidFill>
              </a:rPr>
              <a:t>- Reconnaissant </a:t>
            </a:r>
            <a:r>
              <a:rPr lang="fr-CA" sz="2400" b="1" dirty="0">
                <a:solidFill>
                  <a:srgbClr val="FFC000"/>
                </a:solidFill>
              </a:rPr>
              <a:t>humblement devant Dieu… et les autres que c’est Jésus en nous et </a:t>
            </a:r>
            <a:r>
              <a:rPr lang="fr-CA" sz="2400" b="1" dirty="0" smtClean="0">
                <a:solidFill>
                  <a:srgbClr val="FFC000"/>
                </a:solidFill>
              </a:rPr>
              <a:t>au travers </a:t>
            </a:r>
            <a:r>
              <a:rPr lang="fr-CA" sz="2400" b="1" dirty="0">
                <a:solidFill>
                  <a:srgbClr val="FFC000"/>
                </a:solidFill>
              </a:rPr>
              <a:t>nous qui peut aimer les autres et répondre à leur soif d’amour.</a:t>
            </a:r>
          </a:p>
        </p:txBody>
      </p:sp>
      <p:sp>
        <p:nvSpPr>
          <p:cNvPr id="9" name="Rectangle 8"/>
          <p:cNvSpPr/>
          <p:nvPr/>
        </p:nvSpPr>
        <p:spPr>
          <a:xfrm>
            <a:off x="467544" y="5157192"/>
            <a:ext cx="8352928" cy="830997"/>
          </a:xfrm>
          <a:prstGeom prst="rect">
            <a:avLst/>
          </a:prstGeom>
        </p:spPr>
        <p:txBody>
          <a:bodyPr wrap="square">
            <a:spAutoFit/>
          </a:bodyPr>
          <a:lstStyle/>
          <a:p>
            <a:pPr lvl="0" algn="just"/>
            <a:r>
              <a:rPr lang="fr-CA" sz="2400" b="1" dirty="0">
                <a:solidFill>
                  <a:srgbClr val="FFC000"/>
                </a:solidFill>
              </a:rPr>
              <a:t>Donnant sa vie pour les autres et faisant des disciples qui font des disciples à leur tour. </a:t>
            </a:r>
            <a:r>
              <a:rPr lang="fr-CA" sz="2400" dirty="0"/>
              <a:t>1Jn 3 :16 </a:t>
            </a:r>
            <a:endParaRPr lang="fr-CA" sz="2400" dirty="0">
              <a:solidFill>
                <a:srgbClr val="FFC000"/>
              </a:solidFill>
            </a:endParaRPr>
          </a:p>
        </p:txBody>
      </p:sp>
    </p:spTree>
    <p:extLst>
      <p:ext uri="{BB962C8B-B14F-4D97-AF65-F5344CB8AC3E}">
        <p14:creationId xmlns:p14="http://schemas.microsoft.com/office/powerpoint/2010/main" xmlns="" val="303513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12</a:t>
            </a:fld>
            <a:endParaRPr lang="en-US"/>
          </a:p>
        </p:txBody>
      </p:sp>
      <p:sp>
        <p:nvSpPr>
          <p:cNvPr id="5" name="Rectangle 4"/>
          <p:cNvSpPr/>
          <p:nvPr/>
        </p:nvSpPr>
        <p:spPr>
          <a:xfrm>
            <a:off x="323528" y="404664"/>
            <a:ext cx="8496944" cy="2492990"/>
          </a:xfrm>
          <a:prstGeom prst="rect">
            <a:avLst/>
          </a:prstGeom>
        </p:spPr>
        <p:txBody>
          <a:bodyPr wrap="square">
            <a:spAutoFit/>
          </a:bodyPr>
          <a:lstStyle/>
          <a:p>
            <a:pPr algn="just"/>
            <a:r>
              <a:rPr lang="fr-CA" sz="2800" dirty="0" smtClean="0"/>
              <a:t>«Le </a:t>
            </a:r>
            <a:r>
              <a:rPr lang="fr-CA" sz="2800" dirty="0"/>
              <a:t>Saint-Esprit peut prendre des candidats improbables, indésirables à nos yeux et non qualifiés parmi nous et les utiliser de façons inimaginables. La Bible est pleine d’histoires de candidats improbables que Dieu a employées d’une manière incroyable</a:t>
            </a:r>
            <a:r>
              <a:rPr lang="fr-CA" sz="2800" dirty="0" smtClean="0"/>
              <a:t>.»  </a:t>
            </a:r>
          </a:p>
          <a:p>
            <a:pPr algn="just"/>
            <a:r>
              <a:rPr lang="fr-CA" sz="1600" dirty="0" smtClean="0"/>
              <a:t>Alton </a:t>
            </a:r>
            <a:r>
              <a:rPr lang="fr-CA" sz="1600" dirty="0"/>
              <a:t>Garrison </a:t>
            </a:r>
            <a:endParaRPr lang="fr-CA" sz="1600" b="1" dirty="0"/>
          </a:p>
        </p:txBody>
      </p:sp>
      <p:sp>
        <p:nvSpPr>
          <p:cNvPr id="6" name="Rectangle 5"/>
          <p:cNvSpPr/>
          <p:nvPr/>
        </p:nvSpPr>
        <p:spPr>
          <a:xfrm>
            <a:off x="289273" y="3020765"/>
            <a:ext cx="8496944" cy="3539430"/>
          </a:xfrm>
          <a:prstGeom prst="rect">
            <a:avLst/>
          </a:prstGeom>
        </p:spPr>
        <p:txBody>
          <a:bodyPr wrap="square">
            <a:spAutoFit/>
          </a:bodyPr>
          <a:lstStyle/>
          <a:p>
            <a:pPr algn="just"/>
            <a:r>
              <a:rPr lang="fr-CA" sz="2800" dirty="0"/>
              <a:t>Moïse </a:t>
            </a:r>
            <a:r>
              <a:rPr lang="fr-CA" sz="2800" dirty="0">
                <a:latin typeface="Arial"/>
                <a:ea typeface="Calibri"/>
              </a:rPr>
              <a:t>de la misère à s’exprimer</a:t>
            </a:r>
            <a:r>
              <a:rPr lang="fr-CA" sz="2800" dirty="0" smtClean="0"/>
              <a:t>, </a:t>
            </a:r>
            <a:r>
              <a:rPr lang="fr-CA" sz="2800" dirty="0"/>
              <a:t>Élie a fait un burnout et s’est sauvé devant Jézabel, Jérémie était dépressif, Thomas doutait, Paul était un meurtrier et Pierre réfléchissait après avoir agis. Je pourrais allonger la liste, mais vous comprenez où je veux en venir. Le Saint-Esprit et la grâce de Dieu peuvent pallier à toute faille, à tout handicap, à toute limite.» quand mon cœur de disciple est d’obéir à mon maitre, Jésus</a:t>
            </a:r>
            <a:r>
              <a:rPr lang="fr-CA" sz="2800" dirty="0" smtClean="0"/>
              <a:t>!</a:t>
            </a:r>
            <a:r>
              <a:rPr lang="fr-CA" sz="2800" dirty="0"/>
              <a:t> </a:t>
            </a:r>
            <a:r>
              <a:rPr lang="fr-CA" sz="2800" dirty="0" smtClean="0"/>
              <a:t>  </a:t>
            </a:r>
            <a:r>
              <a:rPr lang="fr-CA" sz="1600" dirty="0" smtClean="0"/>
              <a:t>Alton </a:t>
            </a:r>
            <a:r>
              <a:rPr lang="fr-CA" sz="1600" dirty="0"/>
              <a:t>Garrison </a:t>
            </a:r>
          </a:p>
        </p:txBody>
      </p:sp>
    </p:spTree>
    <p:extLst>
      <p:ext uri="{BB962C8B-B14F-4D97-AF65-F5344CB8AC3E}">
        <p14:creationId xmlns:p14="http://schemas.microsoft.com/office/powerpoint/2010/main" xmlns="" val="208316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467544" y="476672"/>
            <a:ext cx="8352928" cy="5509200"/>
          </a:xfrm>
          <a:prstGeom prst="rect">
            <a:avLst/>
          </a:prstGeom>
        </p:spPr>
        <p:txBody>
          <a:bodyPr wrap="square">
            <a:spAutoFit/>
          </a:bodyPr>
          <a:lstStyle/>
          <a:p>
            <a:pPr algn="just"/>
            <a:r>
              <a:rPr lang="fr-CA" sz="3200" b="1" dirty="0">
                <a:solidFill>
                  <a:srgbClr val="FFFF00"/>
                </a:solidFill>
              </a:rPr>
              <a:t>Marc 10:28  </a:t>
            </a:r>
            <a:r>
              <a:rPr lang="fr-CA" sz="3200" b="1" dirty="0"/>
              <a:t>Alors Pierre lui dit: « Nous avons tout quitté et nous t’avons suivi. » </a:t>
            </a:r>
            <a:r>
              <a:rPr lang="fr-CA" sz="3200" b="1" dirty="0">
                <a:solidFill>
                  <a:srgbClr val="FFFF00"/>
                </a:solidFill>
              </a:rPr>
              <a:t>29</a:t>
            </a:r>
            <a:r>
              <a:rPr lang="fr-CA" sz="3200" b="1" dirty="0"/>
              <a:t>  Jésus répondit: « Je vous le dis en vérité, personne n’aura quitté à cause de moi et à cause de la bonne nouvelle sa maison ou ses frères, ses sœurs, sa mère, son père, |sa femme,| ses enfants ou ses terres, </a:t>
            </a:r>
            <a:r>
              <a:rPr lang="fr-CA" sz="3200" b="1" dirty="0">
                <a:solidFill>
                  <a:srgbClr val="FFFF00"/>
                </a:solidFill>
              </a:rPr>
              <a:t>30</a:t>
            </a:r>
            <a:r>
              <a:rPr lang="fr-CA" sz="3200" b="1" dirty="0"/>
              <a:t>  sans recevoir au centuple, dans le temps présent, des maisons, des frères, des sœurs, des mères, des enfants et des terres, avec des persécutions et, dans le monde à venir, la vie éternelle.</a:t>
            </a:r>
          </a:p>
        </p:txBody>
      </p:sp>
    </p:spTree>
    <p:extLst>
      <p:ext uri="{BB962C8B-B14F-4D97-AF65-F5344CB8AC3E}">
        <p14:creationId xmlns:p14="http://schemas.microsoft.com/office/powerpoint/2010/main" xmlns="" val="3806389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sp>
        <p:nvSpPr>
          <p:cNvPr id="5" name="Rectangle 4"/>
          <p:cNvSpPr/>
          <p:nvPr/>
        </p:nvSpPr>
        <p:spPr>
          <a:xfrm>
            <a:off x="323528" y="404664"/>
            <a:ext cx="8352928" cy="2677656"/>
          </a:xfrm>
          <a:prstGeom prst="rect">
            <a:avLst/>
          </a:prstGeom>
        </p:spPr>
        <p:txBody>
          <a:bodyPr wrap="square">
            <a:spAutoFit/>
          </a:bodyPr>
          <a:lstStyle/>
          <a:p>
            <a:pPr algn="just"/>
            <a:r>
              <a:rPr lang="fr-CA" sz="2800" b="1" dirty="0">
                <a:solidFill>
                  <a:srgbClr val="FFFF00"/>
                </a:solidFill>
              </a:rPr>
              <a:t>Luc 14 :26 </a:t>
            </a:r>
            <a:r>
              <a:rPr lang="fr-CA" sz="2800" dirty="0">
                <a:solidFill>
                  <a:srgbClr val="FFFF00"/>
                </a:solidFill>
              </a:rPr>
              <a:t> </a:t>
            </a:r>
            <a:r>
              <a:rPr lang="fr-CA" sz="2800" dirty="0"/>
              <a:t>« </a:t>
            </a:r>
            <a:r>
              <a:rPr lang="fr-CA" sz="2800" b="1" i="1" u="sng" dirty="0">
                <a:solidFill>
                  <a:srgbClr val="FFC000"/>
                </a:solidFill>
              </a:rPr>
              <a:t>Celui qui vient à moi doit m’aimer plus que son père, sa mère, sa femme, ses enfants, ses frères, ses sœurs et même plus que sa vie.</a:t>
            </a:r>
            <a:r>
              <a:rPr lang="fr-CA" sz="2800" dirty="0"/>
              <a:t> Sinon, cette personne ne peut pas être mon </a:t>
            </a:r>
            <a:r>
              <a:rPr lang="fr-CA" sz="2800" b="1" u="sng" dirty="0"/>
              <a:t>disciple</a:t>
            </a:r>
            <a:r>
              <a:rPr lang="fr-CA" sz="2800" dirty="0"/>
              <a:t>. 27  Celui qui ne porte pas sa croix et qui ne me suit pas, celui-là ne peut pas être mon </a:t>
            </a:r>
            <a:r>
              <a:rPr lang="fr-CA" sz="2800" b="1" u="sng" dirty="0"/>
              <a:t>disciple</a:t>
            </a:r>
            <a:r>
              <a:rPr lang="fr-CA" sz="2800" dirty="0"/>
              <a:t>.</a:t>
            </a:r>
          </a:p>
        </p:txBody>
      </p:sp>
      <p:pic>
        <p:nvPicPr>
          <p:cNvPr id="6" name="Imag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94830" y="3249885"/>
            <a:ext cx="5010323" cy="3132240"/>
          </a:xfrm>
          <a:prstGeom prst="rect">
            <a:avLst/>
          </a:prstGeom>
        </p:spPr>
      </p:pic>
    </p:spTree>
    <p:extLst>
      <p:ext uri="{BB962C8B-B14F-4D97-AF65-F5344CB8AC3E}">
        <p14:creationId xmlns:p14="http://schemas.microsoft.com/office/powerpoint/2010/main" xmlns="" val="1983512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4</a:t>
            </a:fld>
            <a:endParaRPr lang="en-US"/>
          </a:p>
        </p:txBody>
      </p:sp>
      <p:sp>
        <p:nvSpPr>
          <p:cNvPr id="5" name="Rectangle 4"/>
          <p:cNvSpPr/>
          <p:nvPr/>
        </p:nvSpPr>
        <p:spPr>
          <a:xfrm>
            <a:off x="467544" y="1556792"/>
            <a:ext cx="8208912" cy="4031873"/>
          </a:xfrm>
          <a:prstGeom prst="rect">
            <a:avLst/>
          </a:prstGeom>
        </p:spPr>
        <p:txBody>
          <a:bodyPr wrap="square">
            <a:spAutoFit/>
          </a:bodyPr>
          <a:lstStyle/>
          <a:p>
            <a:pPr algn="just"/>
            <a:r>
              <a:rPr lang="fr-CA" sz="3200" b="1" dirty="0">
                <a:solidFill>
                  <a:srgbClr val="FFFF00"/>
                </a:solidFill>
              </a:rPr>
              <a:t>Éph. 4 :12  </a:t>
            </a:r>
            <a:r>
              <a:rPr lang="fr-CA" sz="3200" b="1" dirty="0"/>
              <a:t>C’est ainsi qu’il a rendu le peuple de Dieu apte à accomplir son service, pour faire croître le corps du Christ. 13  De cette façon, nous parviendrons tous ensemble à l’unité de la foi dans la connaissance du Fils de Dieu </a:t>
            </a:r>
            <a:r>
              <a:rPr lang="fr-CA" sz="3200" b="1" i="1" dirty="0"/>
              <a:t>;</a:t>
            </a:r>
            <a:r>
              <a:rPr lang="fr-CA" sz="3200" b="1" dirty="0"/>
              <a:t> </a:t>
            </a:r>
            <a:r>
              <a:rPr lang="fr-CA" sz="3200" b="1" i="1" u="sng" dirty="0">
                <a:solidFill>
                  <a:srgbClr val="FFC000"/>
                </a:solidFill>
              </a:rPr>
              <a:t>nous deviendrons des adultes dont le développement atteindra à la stature parfaite du Christ</a:t>
            </a:r>
            <a:r>
              <a:rPr lang="fr-CA" sz="3200" b="1" dirty="0"/>
              <a:t>.  </a:t>
            </a:r>
            <a:r>
              <a:rPr lang="fr-CA" b="1" dirty="0"/>
              <a:t>BFC</a:t>
            </a:r>
          </a:p>
        </p:txBody>
      </p:sp>
    </p:spTree>
    <p:extLst>
      <p:ext uri="{BB962C8B-B14F-4D97-AF65-F5344CB8AC3E}">
        <p14:creationId xmlns:p14="http://schemas.microsoft.com/office/powerpoint/2010/main" xmlns="" val="3219630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5</a:t>
            </a:fld>
            <a:endParaRPr lang="en-US"/>
          </a:p>
        </p:txBody>
      </p:sp>
      <p:sp>
        <p:nvSpPr>
          <p:cNvPr id="5" name="Rectangle 4"/>
          <p:cNvSpPr/>
          <p:nvPr/>
        </p:nvSpPr>
        <p:spPr>
          <a:xfrm>
            <a:off x="467544" y="404664"/>
            <a:ext cx="8352928" cy="1077218"/>
          </a:xfrm>
          <a:prstGeom prst="rect">
            <a:avLst/>
          </a:prstGeom>
        </p:spPr>
        <p:txBody>
          <a:bodyPr wrap="square">
            <a:spAutoFit/>
          </a:bodyPr>
          <a:lstStyle/>
          <a:p>
            <a:pPr algn="ctr"/>
            <a:r>
              <a:rPr lang="fr-CA" sz="3200" dirty="0"/>
              <a:t>Disciple = </a:t>
            </a:r>
            <a:r>
              <a:rPr lang="fr-CA" sz="3200" dirty="0" err="1"/>
              <a:t>mathetes</a:t>
            </a:r>
            <a:r>
              <a:rPr lang="fr-CA" sz="3200" dirty="0"/>
              <a:t> (math-ay-tes’) μα</a:t>
            </a:r>
            <a:r>
              <a:rPr lang="fr-CA" sz="3200" dirty="0" err="1"/>
              <a:t>θητης</a:t>
            </a:r>
            <a:endParaRPr lang="fr-CA" sz="3200" dirty="0"/>
          </a:p>
          <a:p>
            <a:pPr algn="ctr"/>
            <a:r>
              <a:rPr lang="fr-CA" sz="3200" dirty="0"/>
              <a:t>«</a:t>
            </a:r>
            <a:r>
              <a:rPr lang="fr-CA" sz="3200" b="1" dirty="0"/>
              <a:t>Un étudiant, un élève, un disciple</a:t>
            </a:r>
            <a:r>
              <a:rPr lang="fr-CA" sz="3200" dirty="0"/>
              <a:t>»</a:t>
            </a:r>
          </a:p>
        </p:txBody>
      </p:sp>
      <p:pic>
        <p:nvPicPr>
          <p:cNvPr id="6" name="Imag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42306" y="2204864"/>
            <a:ext cx="6457950" cy="3629025"/>
          </a:xfrm>
          <a:prstGeom prst="rect">
            <a:avLst/>
          </a:prstGeom>
        </p:spPr>
      </p:pic>
    </p:spTree>
    <p:extLst>
      <p:ext uri="{BB962C8B-B14F-4D97-AF65-F5344CB8AC3E}">
        <p14:creationId xmlns:p14="http://schemas.microsoft.com/office/powerpoint/2010/main" xmlns="" val="1180689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6</a:t>
            </a:fld>
            <a:endParaRPr lang="en-US"/>
          </a:p>
        </p:txBody>
      </p:sp>
      <p:sp>
        <p:nvSpPr>
          <p:cNvPr id="5" name="Rectangle 4"/>
          <p:cNvSpPr/>
          <p:nvPr/>
        </p:nvSpPr>
        <p:spPr>
          <a:xfrm>
            <a:off x="327745" y="548679"/>
            <a:ext cx="8280920" cy="954107"/>
          </a:xfrm>
          <a:prstGeom prst="rect">
            <a:avLst/>
          </a:prstGeom>
        </p:spPr>
        <p:txBody>
          <a:bodyPr wrap="square">
            <a:spAutoFit/>
          </a:bodyPr>
          <a:lstStyle/>
          <a:p>
            <a:pPr algn="just"/>
            <a:r>
              <a:rPr lang="fr-CA" sz="2800" b="1" dirty="0"/>
              <a:t>I.</a:t>
            </a:r>
            <a:r>
              <a:rPr lang="fr-CA" sz="2800" dirty="0"/>
              <a:t> </a:t>
            </a:r>
            <a:r>
              <a:rPr lang="fr-CA" sz="2800" b="1" u="sng" dirty="0"/>
              <a:t>Un disciple de Jésus rempli de l’Esprit aime le Seigneur de tout son cœur en…</a:t>
            </a:r>
            <a:endParaRPr lang="fr-CA" sz="2800" u="sng" dirty="0"/>
          </a:p>
        </p:txBody>
      </p:sp>
      <p:sp>
        <p:nvSpPr>
          <p:cNvPr id="6" name="Rectangle 5"/>
          <p:cNvSpPr/>
          <p:nvPr/>
        </p:nvSpPr>
        <p:spPr>
          <a:xfrm>
            <a:off x="467543" y="1485671"/>
            <a:ext cx="8280918" cy="1107996"/>
          </a:xfrm>
          <a:prstGeom prst="rect">
            <a:avLst/>
          </a:prstGeom>
        </p:spPr>
        <p:txBody>
          <a:bodyPr wrap="square">
            <a:spAutoFit/>
          </a:bodyPr>
          <a:lstStyle/>
          <a:p>
            <a:r>
              <a:rPr lang="fr-CA" b="1" dirty="0"/>
              <a:t> </a:t>
            </a:r>
            <a:endParaRPr lang="fr-CA" dirty="0"/>
          </a:p>
          <a:p>
            <a:pPr lvl="0" algn="just"/>
            <a:r>
              <a:rPr lang="fr-CA" sz="2400" b="1" dirty="0" smtClean="0">
                <a:solidFill>
                  <a:srgbClr val="FFC000"/>
                </a:solidFill>
              </a:rPr>
              <a:t>- Expérimentant </a:t>
            </a:r>
            <a:r>
              <a:rPr lang="fr-CA" sz="2400" b="1" dirty="0">
                <a:solidFill>
                  <a:srgbClr val="FFC000"/>
                </a:solidFill>
              </a:rPr>
              <a:t>Dieu tel qu’il est vraiment en ayant une profonde intimité avec lui. </a:t>
            </a:r>
            <a:r>
              <a:rPr lang="fr-CA" sz="2400" b="1" dirty="0" smtClean="0">
                <a:solidFill>
                  <a:srgbClr val="FFC000"/>
                </a:solidFill>
              </a:rPr>
              <a:t>      </a:t>
            </a:r>
            <a:r>
              <a:rPr lang="fr-CA" sz="2400" dirty="0" smtClean="0"/>
              <a:t>Matthieu </a:t>
            </a:r>
            <a:r>
              <a:rPr lang="fr-CA" sz="2400" dirty="0"/>
              <a:t>22:37 </a:t>
            </a:r>
            <a:endParaRPr lang="fr-CA" sz="2400" dirty="0">
              <a:solidFill>
                <a:srgbClr val="FFC000"/>
              </a:solidFill>
            </a:endParaRPr>
          </a:p>
        </p:txBody>
      </p:sp>
      <p:sp>
        <p:nvSpPr>
          <p:cNvPr id="7" name="Rectangle 6"/>
          <p:cNvSpPr/>
          <p:nvPr/>
        </p:nvSpPr>
        <p:spPr>
          <a:xfrm>
            <a:off x="467542" y="2708920"/>
            <a:ext cx="8280919" cy="830997"/>
          </a:xfrm>
          <a:prstGeom prst="rect">
            <a:avLst/>
          </a:prstGeom>
        </p:spPr>
        <p:txBody>
          <a:bodyPr wrap="square">
            <a:spAutoFit/>
          </a:bodyPr>
          <a:lstStyle/>
          <a:p>
            <a:pPr lvl="0"/>
            <a:r>
              <a:rPr lang="fr-CA" sz="2400" dirty="0" smtClean="0">
                <a:solidFill>
                  <a:srgbClr val="FFC000"/>
                </a:solidFill>
              </a:rPr>
              <a:t>- </a:t>
            </a:r>
            <a:r>
              <a:rPr lang="fr-CA" sz="2400" b="1" dirty="0" smtClean="0">
                <a:solidFill>
                  <a:srgbClr val="FFC000"/>
                </a:solidFill>
              </a:rPr>
              <a:t>Écoutant </a:t>
            </a:r>
            <a:r>
              <a:rPr lang="fr-CA" sz="2400" b="1" dirty="0">
                <a:solidFill>
                  <a:srgbClr val="FFC000"/>
                </a:solidFill>
              </a:rPr>
              <a:t>Dieu pour être dirigé et rempli de discernement</a:t>
            </a:r>
            <a:r>
              <a:rPr lang="fr-CA" sz="2400" b="1" dirty="0" smtClean="0">
                <a:solidFill>
                  <a:srgbClr val="FFC000"/>
                </a:solidFill>
              </a:rPr>
              <a:t>. </a:t>
            </a:r>
            <a:r>
              <a:rPr lang="fr-CA" sz="2400" dirty="0"/>
              <a:t>Phil. 1:10 </a:t>
            </a:r>
            <a:endParaRPr lang="fr-CA" sz="2400" dirty="0">
              <a:solidFill>
                <a:srgbClr val="FFC000"/>
              </a:solidFill>
            </a:endParaRPr>
          </a:p>
        </p:txBody>
      </p:sp>
      <p:sp>
        <p:nvSpPr>
          <p:cNvPr id="8" name="Rectangle 7"/>
          <p:cNvSpPr/>
          <p:nvPr/>
        </p:nvSpPr>
        <p:spPr>
          <a:xfrm>
            <a:off x="467542" y="3672740"/>
            <a:ext cx="6833922" cy="461665"/>
          </a:xfrm>
          <a:prstGeom prst="rect">
            <a:avLst/>
          </a:prstGeom>
        </p:spPr>
        <p:txBody>
          <a:bodyPr wrap="none">
            <a:spAutoFit/>
          </a:bodyPr>
          <a:lstStyle/>
          <a:p>
            <a:pPr lvl="0"/>
            <a:r>
              <a:rPr lang="fr-CA" sz="2400" b="1" dirty="0" smtClean="0">
                <a:solidFill>
                  <a:srgbClr val="FFC000"/>
                </a:solidFill>
              </a:rPr>
              <a:t>- Étant </a:t>
            </a:r>
            <a:r>
              <a:rPr lang="fr-CA" sz="2400" b="1" dirty="0">
                <a:solidFill>
                  <a:srgbClr val="FFC000"/>
                </a:solidFill>
              </a:rPr>
              <a:t>reconnaissant en tout temps</a:t>
            </a:r>
            <a:r>
              <a:rPr lang="fr-CA" sz="2400" b="1" dirty="0" smtClean="0">
                <a:solidFill>
                  <a:srgbClr val="FFC000"/>
                </a:solidFill>
              </a:rPr>
              <a:t>.</a:t>
            </a:r>
            <a:r>
              <a:rPr lang="fr-CA" sz="2400" b="1" dirty="0"/>
              <a:t> </a:t>
            </a:r>
            <a:r>
              <a:rPr lang="fr-CA" sz="2400" b="1" dirty="0" smtClean="0"/>
              <a:t>  </a:t>
            </a:r>
            <a:r>
              <a:rPr lang="fr-CA" sz="2400" dirty="0" smtClean="0"/>
              <a:t>1Thess</a:t>
            </a:r>
            <a:r>
              <a:rPr lang="fr-CA" sz="2400" dirty="0"/>
              <a:t>. 5 :18 </a:t>
            </a:r>
            <a:r>
              <a:rPr lang="fr-CA" sz="2400" dirty="0" smtClean="0">
                <a:solidFill>
                  <a:srgbClr val="FFC000"/>
                </a:solidFill>
              </a:rPr>
              <a:t> </a:t>
            </a:r>
            <a:endParaRPr lang="fr-CA" sz="2400" dirty="0">
              <a:solidFill>
                <a:srgbClr val="FFC000"/>
              </a:solidFill>
            </a:endParaRPr>
          </a:p>
        </p:txBody>
      </p:sp>
      <p:sp>
        <p:nvSpPr>
          <p:cNvPr id="10" name="Rectangle 9"/>
          <p:cNvSpPr/>
          <p:nvPr/>
        </p:nvSpPr>
        <p:spPr>
          <a:xfrm>
            <a:off x="467541" y="4149080"/>
            <a:ext cx="8141123" cy="830997"/>
          </a:xfrm>
          <a:prstGeom prst="rect">
            <a:avLst/>
          </a:prstGeom>
        </p:spPr>
        <p:txBody>
          <a:bodyPr wrap="square">
            <a:spAutoFit/>
          </a:bodyPr>
          <a:lstStyle/>
          <a:p>
            <a:pPr lvl="0"/>
            <a:r>
              <a:rPr lang="fr-CA" sz="2400" b="1" dirty="0" smtClean="0">
                <a:solidFill>
                  <a:srgbClr val="FFC000"/>
                </a:solidFill>
              </a:rPr>
              <a:t>- Vivant </a:t>
            </a:r>
            <a:r>
              <a:rPr lang="fr-CA" sz="2400" b="1" dirty="0">
                <a:solidFill>
                  <a:srgbClr val="FFC000"/>
                </a:solidFill>
              </a:rPr>
              <a:t>et désirant passionnément être pur et plaire à Dieu en toutes choses. </a:t>
            </a:r>
            <a:r>
              <a:rPr lang="fr-CA" sz="2400" dirty="0"/>
              <a:t>2Cor. 7 :1 </a:t>
            </a:r>
            <a:endParaRPr lang="fr-CA" sz="2400" dirty="0">
              <a:solidFill>
                <a:srgbClr val="FFC000"/>
              </a:solidFill>
            </a:endParaRPr>
          </a:p>
        </p:txBody>
      </p:sp>
      <p:sp>
        <p:nvSpPr>
          <p:cNvPr id="11" name="Rectangle 10"/>
          <p:cNvSpPr/>
          <p:nvPr/>
        </p:nvSpPr>
        <p:spPr>
          <a:xfrm>
            <a:off x="467541" y="5157192"/>
            <a:ext cx="8141124" cy="830997"/>
          </a:xfrm>
          <a:prstGeom prst="rect">
            <a:avLst/>
          </a:prstGeom>
        </p:spPr>
        <p:txBody>
          <a:bodyPr wrap="square">
            <a:spAutoFit/>
          </a:bodyPr>
          <a:lstStyle/>
          <a:p>
            <a:pPr lvl="0"/>
            <a:r>
              <a:rPr lang="fr-CA" sz="2400" b="1" dirty="0" smtClean="0">
                <a:solidFill>
                  <a:srgbClr val="FFC000"/>
                </a:solidFill>
              </a:rPr>
              <a:t>- S’efforçant </a:t>
            </a:r>
            <a:r>
              <a:rPr lang="fr-CA" sz="2400" b="1" dirty="0">
                <a:solidFill>
                  <a:srgbClr val="FFC000"/>
                </a:solidFill>
              </a:rPr>
              <a:t>constamment de mourir à lui-même, de prier - jeûner et de se reposer avec confiance sur Dieu. </a:t>
            </a:r>
            <a:r>
              <a:rPr lang="fr-CA" sz="2400" dirty="0" smtClean="0"/>
              <a:t>Rom </a:t>
            </a:r>
            <a:r>
              <a:rPr lang="fr-CA" sz="2400" dirty="0"/>
              <a:t>8:13 </a:t>
            </a:r>
            <a:endParaRPr lang="fr-CA" sz="2400" dirty="0">
              <a:solidFill>
                <a:srgbClr val="FFC000"/>
              </a:solidFill>
            </a:endParaRPr>
          </a:p>
        </p:txBody>
      </p:sp>
    </p:spTree>
    <p:extLst>
      <p:ext uri="{BB962C8B-B14F-4D97-AF65-F5344CB8AC3E}">
        <p14:creationId xmlns:p14="http://schemas.microsoft.com/office/powerpoint/2010/main" xmlns="" val="349365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7</a:t>
            </a:fld>
            <a:endParaRPr lang="en-US"/>
          </a:p>
        </p:txBody>
      </p:sp>
      <p:sp>
        <p:nvSpPr>
          <p:cNvPr id="5" name="Rectangle 4"/>
          <p:cNvSpPr/>
          <p:nvPr/>
        </p:nvSpPr>
        <p:spPr>
          <a:xfrm>
            <a:off x="251520" y="404664"/>
            <a:ext cx="8568952" cy="954107"/>
          </a:xfrm>
          <a:prstGeom prst="rect">
            <a:avLst/>
          </a:prstGeom>
        </p:spPr>
        <p:txBody>
          <a:bodyPr wrap="square">
            <a:spAutoFit/>
          </a:bodyPr>
          <a:lstStyle/>
          <a:p>
            <a:pPr algn="just"/>
            <a:r>
              <a:rPr lang="fr-CA" sz="2800" b="1" dirty="0"/>
              <a:t>I.</a:t>
            </a:r>
            <a:r>
              <a:rPr lang="fr-CA" sz="2800" dirty="0"/>
              <a:t> </a:t>
            </a:r>
            <a:r>
              <a:rPr lang="fr-CA" sz="2800" b="1" u="sng" dirty="0"/>
              <a:t>Un disciple de Jésus rempli de l’Esprit aime le Seigneur de tout son cœur en…</a:t>
            </a:r>
            <a:endParaRPr lang="fr-CA" sz="2800" u="sng" dirty="0"/>
          </a:p>
        </p:txBody>
      </p:sp>
      <p:sp>
        <p:nvSpPr>
          <p:cNvPr id="6" name="Rectangle 5"/>
          <p:cNvSpPr/>
          <p:nvPr/>
        </p:nvSpPr>
        <p:spPr>
          <a:xfrm>
            <a:off x="252686" y="1628800"/>
            <a:ext cx="8567786" cy="830997"/>
          </a:xfrm>
          <a:prstGeom prst="rect">
            <a:avLst/>
          </a:prstGeom>
        </p:spPr>
        <p:txBody>
          <a:bodyPr wrap="square">
            <a:spAutoFit/>
          </a:bodyPr>
          <a:lstStyle/>
          <a:p>
            <a:pPr algn="just"/>
            <a:r>
              <a:rPr lang="fr-CA" sz="2400" b="1" dirty="0" smtClean="0">
                <a:solidFill>
                  <a:srgbClr val="FFC000"/>
                </a:solidFill>
              </a:rPr>
              <a:t>- Louant </a:t>
            </a:r>
            <a:r>
              <a:rPr lang="fr-CA" sz="2400" b="1" dirty="0">
                <a:solidFill>
                  <a:srgbClr val="FFC000"/>
                </a:solidFill>
              </a:rPr>
              <a:t>et adorant fréquemment le Seigneur sous la direction de l’Esprit. </a:t>
            </a:r>
            <a:r>
              <a:rPr lang="fr-CA" sz="2400" dirty="0"/>
              <a:t>Psaumes 44:8 </a:t>
            </a:r>
            <a:endParaRPr lang="fr-CA" sz="2400" dirty="0">
              <a:solidFill>
                <a:srgbClr val="FFC000"/>
              </a:solidFill>
            </a:endParaRPr>
          </a:p>
        </p:txBody>
      </p:sp>
      <p:sp>
        <p:nvSpPr>
          <p:cNvPr id="7" name="Rectangle 6"/>
          <p:cNvSpPr/>
          <p:nvPr/>
        </p:nvSpPr>
        <p:spPr>
          <a:xfrm>
            <a:off x="252686" y="2780928"/>
            <a:ext cx="8567786" cy="1569660"/>
          </a:xfrm>
          <a:prstGeom prst="rect">
            <a:avLst/>
          </a:prstGeom>
        </p:spPr>
        <p:txBody>
          <a:bodyPr wrap="square">
            <a:spAutoFit/>
          </a:bodyPr>
          <a:lstStyle/>
          <a:p>
            <a:pPr lvl="0" algn="just"/>
            <a:r>
              <a:rPr lang="fr-CA" sz="2400" b="1" dirty="0" smtClean="0">
                <a:solidFill>
                  <a:srgbClr val="FFC000"/>
                </a:solidFill>
              </a:rPr>
              <a:t>- Se </a:t>
            </a:r>
            <a:r>
              <a:rPr lang="fr-CA" sz="2400" b="1" dirty="0">
                <a:solidFill>
                  <a:srgbClr val="FFC000"/>
                </a:solidFill>
              </a:rPr>
              <a:t>soumettant à la plénitude de l’Esprit et laissant la vie de l’Esprit qui produit en lui une intimité surnaturelle avec le Seigneur, la manifestation des dons divins et le témoignage du fruit de l’Esprit. </a:t>
            </a:r>
            <a:r>
              <a:rPr lang="fr-CA" sz="2400" dirty="0"/>
              <a:t>1Pi. 4 :10 </a:t>
            </a:r>
            <a:endParaRPr lang="fr-CA" sz="2400" dirty="0">
              <a:solidFill>
                <a:srgbClr val="FFC000"/>
              </a:solidFill>
            </a:endParaRPr>
          </a:p>
        </p:txBody>
      </p:sp>
      <p:sp>
        <p:nvSpPr>
          <p:cNvPr id="8" name="Rectangle 7"/>
          <p:cNvSpPr/>
          <p:nvPr/>
        </p:nvSpPr>
        <p:spPr>
          <a:xfrm>
            <a:off x="252686" y="4581128"/>
            <a:ext cx="8567786" cy="830997"/>
          </a:xfrm>
          <a:prstGeom prst="rect">
            <a:avLst/>
          </a:prstGeom>
        </p:spPr>
        <p:txBody>
          <a:bodyPr wrap="square">
            <a:spAutoFit/>
          </a:bodyPr>
          <a:lstStyle/>
          <a:p>
            <a:pPr lvl="0" algn="just"/>
            <a:r>
              <a:rPr lang="fr-CA" sz="2400" b="1" dirty="0">
                <a:solidFill>
                  <a:srgbClr val="FFC000"/>
                </a:solidFill>
              </a:rPr>
              <a:t>Expérimentant la présence du Seigneur; laissant l’Esprit le façonner à l’image de Jésus-Christ</a:t>
            </a:r>
            <a:r>
              <a:rPr lang="fr-CA" sz="2400" b="1" dirty="0" smtClean="0">
                <a:solidFill>
                  <a:srgbClr val="FFC000"/>
                </a:solidFill>
              </a:rPr>
              <a:t>.</a:t>
            </a:r>
            <a:r>
              <a:rPr lang="fr-CA" sz="2400" b="1" dirty="0"/>
              <a:t> 2Cor. 3:18</a:t>
            </a:r>
            <a:r>
              <a:rPr lang="fr-CA" sz="2400" dirty="0"/>
              <a:t> </a:t>
            </a:r>
            <a:endParaRPr lang="fr-CA" sz="2400" b="1" dirty="0">
              <a:solidFill>
                <a:srgbClr val="FFC000"/>
              </a:solidFill>
            </a:endParaRPr>
          </a:p>
        </p:txBody>
      </p:sp>
    </p:spTree>
    <p:extLst>
      <p:ext uri="{BB962C8B-B14F-4D97-AF65-F5344CB8AC3E}">
        <p14:creationId xmlns:p14="http://schemas.microsoft.com/office/powerpoint/2010/main" xmlns="" val="286858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dirty="0" err="1" smtClean="0"/>
              <a:t>asdf</a:t>
            </a:r>
            <a:endParaRPr lang="en-US" dirty="0"/>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323528" y="404664"/>
            <a:ext cx="8352928" cy="954107"/>
          </a:xfrm>
          <a:prstGeom prst="rect">
            <a:avLst/>
          </a:prstGeom>
        </p:spPr>
        <p:txBody>
          <a:bodyPr wrap="square">
            <a:spAutoFit/>
          </a:bodyPr>
          <a:lstStyle/>
          <a:p>
            <a:pPr algn="just"/>
            <a:r>
              <a:rPr lang="fr-CA" sz="2800" b="1" dirty="0"/>
              <a:t>II. </a:t>
            </a:r>
            <a:r>
              <a:rPr lang="fr-CA" sz="2800" b="1" u="sng" dirty="0"/>
              <a:t>Un disciple rempli de l’Esprit aime la Parole de Dieu en…</a:t>
            </a:r>
            <a:endParaRPr lang="fr-CA" sz="2800" u="sng" dirty="0"/>
          </a:p>
        </p:txBody>
      </p:sp>
      <p:sp>
        <p:nvSpPr>
          <p:cNvPr id="6" name="Rectangle 5"/>
          <p:cNvSpPr/>
          <p:nvPr/>
        </p:nvSpPr>
        <p:spPr>
          <a:xfrm>
            <a:off x="539552" y="1484784"/>
            <a:ext cx="8352928" cy="830997"/>
          </a:xfrm>
          <a:prstGeom prst="rect">
            <a:avLst/>
          </a:prstGeom>
        </p:spPr>
        <p:txBody>
          <a:bodyPr wrap="square">
            <a:spAutoFit/>
          </a:bodyPr>
          <a:lstStyle/>
          <a:p>
            <a:pPr lvl="0" algn="just"/>
            <a:r>
              <a:rPr lang="fr-CA" sz="2400" b="1" dirty="0" smtClean="0">
                <a:solidFill>
                  <a:srgbClr val="FFC000"/>
                </a:solidFill>
              </a:rPr>
              <a:t>- Aimant </a:t>
            </a:r>
            <a:r>
              <a:rPr lang="fr-CA" sz="2400" b="1" dirty="0">
                <a:solidFill>
                  <a:srgbClr val="FFC000"/>
                </a:solidFill>
              </a:rPr>
              <a:t>de plus en plus profondément, sous la direction de l’Esprit, Celui qui a inspiré la Bible. </a:t>
            </a:r>
            <a:r>
              <a:rPr lang="fr-CA" sz="2400" dirty="0"/>
              <a:t>Ps. 19 :7 </a:t>
            </a:r>
            <a:endParaRPr lang="fr-CA" sz="2400" dirty="0">
              <a:solidFill>
                <a:srgbClr val="FFC000"/>
              </a:solidFill>
            </a:endParaRPr>
          </a:p>
        </p:txBody>
      </p:sp>
      <p:sp>
        <p:nvSpPr>
          <p:cNvPr id="7" name="Rectangle 6"/>
          <p:cNvSpPr/>
          <p:nvPr/>
        </p:nvSpPr>
        <p:spPr>
          <a:xfrm>
            <a:off x="539552" y="2564904"/>
            <a:ext cx="8352928" cy="830997"/>
          </a:xfrm>
          <a:prstGeom prst="rect">
            <a:avLst/>
          </a:prstGeom>
        </p:spPr>
        <p:txBody>
          <a:bodyPr wrap="square">
            <a:spAutoFit/>
          </a:bodyPr>
          <a:lstStyle/>
          <a:p>
            <a:pPr algn="just"/>
            <a:r>
              <a:rPr lang="fr-CA" sz="2400" b="1" dirty="0" smtClean="0">
                <a:solidFill>
                  <a:srgbClr val="FFC000"/>
                </a:solidFill>
              </a:rPr>
              <a:t>- Laissant </a:t>
            </a:r>
            <a:r>
              <a:rPr lang="fr-CA" sz="2400" b="1" dirty="0">
                <a:solidFill>
                  <a:srgbClr val="FFC000"/>
                </a:solidFill>
              </a:rPr>
              <a:t>la Parole de Dieu déterminer sa vie, sa vocation et son appel! </a:t>
            </a:r>
            <a:r>
              <a:rPr lang="fr-CA" sz="2400" dirty="0"/>
              <a:t>2Tim 3 :16 </a:t>
            </a:r>
            <a:endParaRPr lang="fr-CA" sz="2400" dirty="0">
              <a:solidFill>
                <a:srgbClr val="FFC000"/>
              </a:solidFill>
            </a:endParaRPr>
          </a:p>
        </p:txBody>
      </p:sp>
      <p:sp>
        <p:nvSpPr>
          <p:cNvPr id="8" name="Rectangle 7"/>
          <p:cNvSpPr/>
          <p:nvPr/>
        </p:nvSpPr>
        <p:spPr>
          <a:xfrm>
            <a:off x="539552" y="3573016"/>
            <a:ext cx="8352928" cy="1200329"/>
          </a:xfrm>
          <a:prstGeom prst="rect">
            <a:avLst/>
          </a:prstGeom>
        </p:spPr>
        <p:txBody>
          <a:bodyPr wrap="square">
            <a:spAutoFit/>
          </a:bodyPr>
          <a:lstStyle/>
          <a:p>
            <a:pPr lvl="0" algn="just"/>
            <a:r>
              <a:rPr lang="fr-CA" sz="2400" b="1" dirty="0" smtClean="0">
                <a:solidFill>
                  <a:srgbClr val="FFC000"/>
                </a:solidFill>
              </a:rPr>
              <a:t>- Témoignant </a:t>
            </a:r>
            <a:r>
              <a:rPr lang="fr-CA" sz="2400" b="1" dirty="0">
                <a:solidFill>
                  <a:srgbClr val="FFC000"/>
                </a:solidFill>
              </a:rPr>
              <a:t>humblement et sincèrement aux autres de l’œuvre transformatrice </a:t>
            </a:r>
            <a:r>
              <a:rPr lang="fr-CA" sz="2400" b="1" dirty="0" smtClean="0">
                <a:solidFill>
                  <a:srgbClr val="FFC000"/>
                </a:solidFill>
              </a:rPr>
              <a:t>du Saint-Esprit par </a:t>
            </a:r>
            <a:r>
              <a:rPr lang="fr-CA" sz="2400" b="1" dirty="0">
                <a:solidFill>
                  <a:srgbClr val="FFC000"/>
                </a:solidFill>
              </a:rPr>
              <a:t>la </a:t>
            </a:r>
            <a:r>
              <a:rPr lang="fr-CA" sz="2400" b="1" dirty="0" smtClean="0">
                <a:solidFill>
                  <a:srgbClr val="FFC000"/>
                </a:solidFill>
              </a:rPr>
              <a:t>Parole de Dieu</a:t>
            </a:r>
            <a:r>
              <a:rPr lang="fr-CA" sz="2400" dirty="0" smtClean="0">
                <a:solidFill>
                  <a:srgbClr val="FFC000"/>
                </a:solidFill>
              </a:rPr>
              <a:t>. </a:t>
            </a:r>
            <a:r>
              <a:rPr lang="fr-CA" sz="2400" dirty="0"/>
              <a:t>2Tim </a:t>
            </a:r>
            <a:r>
              <a:rPr lang="fr-CA" sz="2400" dirty="0" smtClean="0"/>
              <a:t>4:2 </a:t>
            </a:r>
            <a:endParaRPr lang="fr-CA" sz="2400" dirty="0">
              <a:solidFill>
                <a:srgbClr val="FFC000"/>
              </a:solidFill>
            </a:endParaRPr>
          </a:p>
        </p:txBody>
      </p:sp>
      <p:sp>
        <p:nvSpPr>
          <p:cNvPr id="9" name="Rectangle 8"/>
          <p:cNvSpPr/>
          <p:nvPr/>
        </p:nvSpPr>
        <p:spPr>
          <a:xfrm>
            <a:off x="539552" y="4797152"/>
            <a:ext cx="8352928" cy="830997"/>
          </a:xfrm>
          <a:prstGeom prst="rect">
            <a:avLst/>
          </a:prstGeom>
        </p:spPr>
        <p:txBody>
          <a:bodyPr wrap="square">
            <a:spAutoFit/>
          </a:bodyPr>
          <a:lstStyle/>
          <a:p>
            <a:pPr lvl="0" algn="just"/>
            <a:r>
              <a:rPr lang="fr-CA" sz="2400" b="1" dirty="0" smtClean="0">
                <a:solidFill>
                  <a:srgbClr val="FFC000"/>
                </a:solidFill>
              </a:rPr>
              <a:t>- Découvrant </a:t>
            </a:r>
            <a:r>
              <a:rPr lang="fr-CA" sz="2400" b="1" dirty="0">
                <a:solidFill>
                  <a:srgbClr val="FFC000"/>
                </a:solidFill>
              </a:rPr>
              <a:t>Jésus dans la Parole pour être de plus en plus transformé à son image. </a:t>
            </a:r>
            <a:r>
              <a:rPr lang="fr-CA" sz="2400" dirty="0"/>
              <a:t>Jean 14 : 21 </a:t>
            </a:r>
            <a:r>
              <a:rPr lang="fr-CA" sz="2400" dirty="0" smtClean="0"/>
              <a:t> et </a:t>
            </a:r>
            <a:r>
              <a:rPr lang="fr-CA" sz="2400" dirty="0"/>
              <a:t>Jean 15 : 5 </a:t>
            </a:r>
            <a:endParaRPr lang="fr-CA" sz="2400" dirty="0">
              <a:solidFill>
                <a:srgbClr val="FFC000"/>
              </a:solidFill>
            </a:endParaRPr>
          </a:p>
        </p:txBody>
      </p:sp>
    </p:spTree>
    <p:extLst>
      <p:ext uri="{BB962C8B-B14F-4D97-AF65-F5344CB8AC3E}">
        <p14:creationId xmlns:p14="http://schemas.microsoft.com/office/powerpoint/2010/main" xmlns="" val="363566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1/13/2019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9</a:t>
            </a:fld>
            <a:endParaRPr lang="en-US"/>
          </a:p>
        </p:txBody>
      </p:sp>
      <p:sp>
        <p:nvSpPr>
          <p:cNvPr id="5" name="Rectangle 4"/>
          <p:cNvSpPr/>
          <p:nvPr/>
        </p:nvSpPr>
        <p:spPr>
          <a:xfrm>
            <a:off x="395536" y="390228"/>
            <a:ext cx="8352928" cy="954107"/>
          </a:xfrm>
          <a:prstGeom prst="rect">
            <a:avLst/>
          </a:prstGeom>
        </p:spPr>
        <p:txBody>
          <a:bodyPr wrap="square">
            <a:spAutoFit/>
          </a:bodyPr>
          <a:lstStyle/>
          <a:p>
            <a:pPr algn="just"/>
            <a:r>
              <a:rPr lang="fr-CA" sz="2800" b="1" dirty="0"/>
              <a:t>II. </a:t>
            </a:r>
            <a:r>
              <a:rPr lang="fr-CA" sz="2800" b="1" u="sng" dirty="0"/>
              <a:t>Un disciple rempli de l’Esprit aime la Parole de Dieu en…</a:t>
            </a:r>
            <a:endParaRPr lang="fr-CA" sz="2800" u="sng" dirty="0"/>
          </a:p>
        </p:txBody>
      </p:sp>
      <p:sp>
        <p:nvSpPr>
          <p:cNvPr id="6" name="Rectangle 5"/>
          <p:cNvSpPr/>
          <p:nvPr/>
        </p:nvSpPr>
        <p:spPr>
          <a:xfrm>
            <a:off x="395536" y="1916832"/>
            <a:ext cx="8352903" cy="1200329"/>
          </a:xfrm>
          <a:prstGeom prst="rect">
            <a:avLst/>
          </a:prstGeom>
        </p:spPr>
        <p:txBody>
          <a:bodyPr wrap="square">
            <a:spAutoFit/>
          </a:bodyPr>
          <a:lstStyle/>
          <a:p>
            <a:pPr algn="just"/>
            <a:r>
              <a:rPr lang="fr-CA" sz="2400" b="1" dirty="0" smtClean="0">
                <a:solidFill>
                  <a:srgbClr val="FFC000"/>
                </a:solidFill>
              </a:rPr>
              <a:t>- Menant </a:t>
            </a:r>
            <a:r>
              <a:rPr lang="fr-CA" sz="2400" b="1" dirty="0">
                <a:solidFill>
                  <a:srgbClr val="FFC000"/>
                </a:solidFill>
              </a:rPr>
              <a:t>une vie qui «expérimente </a:t>
            </a:r>
            <a:r>
              <a:rPr lang="fr-CA" sz="2400" dirty="0">
                <a:latin typeface="Arial"/>
                <a:ea typeface="Calibri"/>
              </a:rPr>
              <a:t>(par la foi) </a:t>
            </a:r>
            <a:r>
              <a:rPr lang="fr-CA" sz="2400" b="1" dirty="0" smtClean="0">
                <a:solidFill>
                  <a:srgbClr val="FFC000"/>
                </a:solidFill>
              </a:rPr>
              <a:t>les </a:t>
            </a:r>
            <a:r>
              <a:rPr lang="fr-CA" sz="2400" b="1" dirty="0">
                <a:solidFill>
                  <a:srgbClr val="FFC000"/>
                </a:solidFill>
              </a:rPr>
              <a:t>Écritures» chaque jour</a:t>
            </a:r>
            <a:r>
              <a:rPr lang="fr-CA" sz="2400" b="1" dirty="0" smtClean="0">
                <a:solidFill>
                  <a:srgbClr val="FFC000"/>
                </a:solidFill>
              </a:rPr>
              <a:t>.</a:t>
            </a:r>
            <a:r>
              <a:rPr lang="fr-CA" sz="2400" b="1" dirty="0"/>
              <a:t> </a:t>
            </a:r>
            <a:r>
              <a:rPr lang="fr-CA" sz="2400" dirty="0" smtClean="0"/>
              <a:t>Lisez</a:t>
            </a:r>
            <a:r>
              <a:rPr lang="fr-CA" sz="2400" b="1" dirty="0" smtClean="0"/>
              <a:t> </a:t>
            </a:r>
            <a:r>
              <a:rPr lang="fr-CA" sz="2400" dirty="0" smtClean="0"/>
              <a:t>Actes </a:t>
            </a:r>
            <a:r>
              <a:rPr lang="fr-CA" sz="2400" dirty="0"/>
              <a:t>2 :42-47</a:t>
            </a:r>
          </a:p>
          <a:p>
            <a:pPr lvl="0" algn="just"/>
            <a:r>
              <a:rPr lang="fr-CA" sz="2400" b="1" dirty="0" smtClean="0">
                <a:solidFill>
                  <a:srgbClr val="FFC000"/>
                </a:solidFill>
              </a:rPr>
              <a:t>  </a:t>
            </a:r>
            <a:endParaRPr lang="fr-CA" sz="2400" b="1" dirty="0">
              <a:solidFill>
                <a:srgbClr val="FFC000"/>
              </a:solidFill>
            </a:endParaRPr>
          </a:p>
        </p:txBody>
      </p:sp>
      <p:sp>
        <p:nvSpPr>
          <p:cNvPr id="8" name="Rectangle 7"/>
          <p:cNvSpPr/>
          <p:nvPr/>
        </p:nvSpPr>
        <p:spPr>
          <a:xfrm>
            <a:off x="395536" y="3501008"/>
            <a:ext cx="8352928" cy="1569660"/>
          </a:xfrm>
          <a:prstGeom prst="rect">
            <a:avLst/>
          </a:prstGeom>
        </p:spPr>
        <p:txBody>
          <a:bodyPr wrap="square">
            <a:spAutoFit/>
          </a:bodyPr>
          <a:lstStyle/>
          <a:p>
            <a:pPr lvl="0" algn="just"/>
            <a:r>
              <a:rPr lang="fr-CA" sz="2400" b="1" dirty="0" smtClean="0">
                <a:solidFill>
                  <a:srgbClr val="FFC000"/>
                </a:solidFill>
              </a:rPr>
              <a:t>- Vivant </a:t>
            </a:r>
            <a:r>
              <a:rPr lang="fr-CA" sz="2400" b="1" dirty="0">
                <a:solidFill>
                  <a:srgbClr val="FFC000"/>
                </a:solidFill>
              </a:rPr>
              <a:t>abondamment «maintenant», tandis que Jésus (la Parole de Dieu faite chair) le délivre de ses blessures, de sa colère, de sa culpabilité, de sa peur et de sa condamnation – qui sont tous des obstacles à la vie abondante. </a:t>
            </a:r>
            <a:r>
              <a:rPr lang="fr-CA" sz="2400" dirty="0"/>
              <a:t>Jean 8: 31 </a:t>
            </a:r>
            <a:endParaRPr lang="fr-CA" sz="2400" dirty="0">
              <a:solidFill>
                <a:srgbClr val="FFC000"/>
              </a:solidFill>
            </a:endParaRPr>
          </a:p>
        </p:txBody>
      </p:sp>
    </p:spTree>
    <p:extLst>
      <p:ext uri="{BB962C8B-B14F-4D97-AF65-F5344CB8AC3E}">
        <p14:creationId xmlns:p14="http://schemas.microsoft.com/office/powerpoint/2010/main" xmlns="" val="183166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839</TotalTime>
  <Words>778</Words>
  <Application>Microsoft Office PowerPoint</Application>
  <PresentationFormat>Affichage à l'écran (4:3)</PresentationFormat>
  <Paragraphs>77</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Default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Technique</cp:lastModifiedBy>
  <cp:revision>67</cp:revision>
  <dcterms:created xsi:type="dcterms:W3CDTF">2014-10-11T19:27:41Z</dcterms:created>
  <dcterms:modified xsi:type="dcterms:W3CDTF">2019-01-13T16:19:41Z</dcterms:modified>
</cp:coreProperties>
</file>